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</p:sldMasterIdLst>
  <p:notesMasterIdLst>
    <p:notesMasterId r:id="rId42"/>
  </p:notesMasterIdLst>
  <p:sldIdLst>
    <p:sldId id="256" r:id="rId3"/>
    <p:sldId id="309" r:id="rId4"/>
    <p:sldId id="308" r:id="rId5"/>
    <p:sldId id="294" r:id="rId6"/>
    <p:sldId id="258" r:id="rId7"/>
    <p:sldId id="274" r:id="rId8"/>
    <p:sldId id="271" r:id="rId9"/>
    <p:sldId id="295" r:id="rId10"/>
    <p:sldId id="307" r:id="rId11"/>
    <p:sldId id="296" r:id="rId12"/>
    <p:sldId id="259" r:id="rId13"/>
    <p:sldId id="297" r:id="rId14"/>
    <p:sldId id="298" r:id="rId15"/>
    <p:sldId id="299" r:id="rId16"/>
    <p:sldId id="300" r:id="rId17"/>
    <p:sldId id="301" r:id="rId18"/>
    <p:sldId id="262" r:id="rId19"/>
    <p:sldId id="280" r:id="rId20"/>
    <p:sldId id="302" r:id="rId21"/>
    <p:sldId id="303" r:id="rId22"/>
    <p:sldId id="304" r:id="rId23"/>
    <p:sldId id="282" r:id="rId24"/>
    <p:sldId id="305" r:id="rId25"/>
    <p:sldId id="281" r:id="rId26"/>
    <p:sldId id="276" r:id="rId27"/>
    <p:sldId id="306" r:id="rId28"/>
    <p:sldId id="277" r:id="rId29"/>
    <p:sldId id="278" r:id="rId30"/>
    <p:sldId id="279" r:id="rId31"/>
    <p:sldId id="287" r:id="rId32"/>
    <p:sldId id="288" r:id="rId33"/>
    <p:sldId id="267" r:id="rId34"/>
    <p:sldId id="283" r:id="rId35"/>
    <p:sldId id="293" r:id="rId36"/>
    <p:sldId id="312" r:id="rId37"/>
    <p:sldId id="270" r:id="rId38"/>
    <p:sldId id="273" r:id="rId39"/>
    <p:sldId id="310" r:id="rId40"/>
    <p:sldId id="27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5" autoAdjust="0"/>
    <p:restoredTop sz="96327"/>
  </p:normalViewPr>
  <p:slideViewPr>
    <p:cSldViewPr snapToGrid="0">
      <p:cViewPr varScale="1">
        <p:scale>
          <a:sx n="128" d="100"/>
          <a:sy n="128" d="100"/>
        </p:scale>
        <p:origin x="840" y="176"/>
      </p:cViewPr>
      <p:guideLst/>
    </p:cSldViewPr>
  </p:slideViewPr>
  <p:outlineViewPr>
    <p:cViewPr>
      <p:scale>
        <a:sx n="33" d="100"/>
        <a:sy n="33" d="100"/>
      </p:scale>
      <p:origin x="0" y="-1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17E97-1ECA-084F-8CE5-B487477A6DBB}" type="datetimeFigureOut">
              <a:rPr lang="en-CN" smtClean="0"/>
              <a:t>1/26/23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D94C-E36E-4D46-8510-5341CECF78D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8864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BD94C-E36E-4D46-8510-5341CECF78D9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0920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BD94C-E36E-4D46-8510-5341CECF78D9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766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BD94C-E36E-4D46-8510-5341CECF78D9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981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BD94C-E36E-4D46-8510-5341CECF78D9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313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BD94C-E36E-4D46-8510-5341CECF78D9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5977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2692940"/>
            <a:ext cx="105156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3566399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2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1" y="1545535"/>
            <a:ext cx="83327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本内容版权属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杭州饥人谷教育科技有限公司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（简称饥人谷）所有。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任何媒体、网站或个人未经本网协议授权不得转载、链接、转贴，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或以其他方式复制、发布和发表。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已获得饥人谷授权的媒体、网站或个人在使用时须注明「资料来源：饥人谷」 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对于违反者，饥人谷将依法追究责任。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如果你想要购买本课程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如果你发现有人盗用本课程</a:t>
            </a:r>
            <a:endParaRPr lang="en-US" altLang="zh-CN" sz="1800">
              <a:solidFill>
                <a:srgbClr val="2B45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28613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rgbClr val="2B45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250417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 marL="0" indent="0">
              <a:buNone/>
              <a:defRPr lang="zh-CN" altLang="en-US" sz="2000" dirty="0" smtClean="0">
                <a:latin typeface="Consolas" panose="020B0609020204030204" pitchFamily="49" charset="0"/>
              </a:defRPr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1"/>
            <a:r>
              <a:rPr lang="en-US" altLang="zh-CN"/>
              <a:t>print("hi")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1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>
              <a:buSzPct val="100000"/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75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0" y="3"/>
            <a:ext cx="12192000" cy="6857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3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7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3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zh-CN" altLang="en-US" dirty="0" smtClean="0"/>
            </a:lvl1pPr>
            <a:lvl2pPr>
              <a:lnSpc>
                <a:spcPct val="100000"/>
              </a:lnSpc>
              <a:defRPr lang="zh-CN" altLang="en-US" dirty="0" smtClean="0"/>
            </a:lvl2pPr>
            <a:lvl3pPr>
              <a:lnSpc>
                <a:spcPct val="100000"/>
              </a:lnSpc>
              <a:defRPr lang="zh-CN" altLang="en-US" dirty="0" smtClean="0"/>
            </a:lvl3pPr>
            <a:lvl4pPr>
              <a:lnSpc>
                <a:spcPct val="100000"/>
              </a:lnSpc>
              <a:defRPr lang="zh-CN" altLang="en-US" dirty="0" smtClean="0"/>
            </a:lvl4pPr>
            <a:lvl5pPr>
              <a:lnSpc>
                <a:spcPct val="100000"/>
              </a:lnSpc>
              <a:defRPr lang="zh-CN" altLang="en-US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 marL="0" indent="0">
              <a:buNone/>
              <a:defRPr lang="zh-CN" altLang="en-US" sz="2000" dirty="0" smtClean="0">
                <a:latin typeface="Consolas" panose="020B0609020204030204" pitchFamily="49" charset="0"/>
              </a:defRPr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1"/>
            <a:r>
              <a:rPr lang="en-US" altLang="zh-CN"/>
              <a:t>print("hi")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1" y="1545535"/>
            <a:ext cx="83327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本内容版权属</a:t>
            </a:r>
            <a:r>
              <a:rPr lang="zh-CN" altLang="en-US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杭州饥人谷教育科技有限公司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（简称饥人谷）所有。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任何媒体、网站或个人未经本网协议授权不得转载、链接、转贴，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或以其他方式复制、发布和发表。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已获得饥人谷授权的媒体、网站或个人在使用时须注明「资料来源：饥人谷」 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对于违反者，饥人谷将依法追究责任。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如果你想要购买本课程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  <a:p>
            <a:pPr>
              <a:lnSpc>
                <a:spcPct val="100000"/>
              </a:lnSpc>
            </a:pP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如果你发现有人盗用本课程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请微信联系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xiedaimala02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xiedaimala03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28613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366928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9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zh-CN" altLang="en-US" dirty="0"/>
              <a:t>背景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3636750"/>
            <a:ext cx="105156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365000"/>
            <a:ext cx="105156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2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04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5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38200" y="2692940"/>
            <a:ext cx="105156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>
                <a:solidFill>
                  <a:srgbClr val="2B4576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3509546"/>
            <a:ext cx="105156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7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0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84F88"/>
            </a:gs>
            <a:gs pos="100000">
              <a:srgbClr val="1E2C6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260000"/>
            <a:ext cx="10515600" cy="53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11353799" y="6642000"/>
            <a:ext cx="83819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353801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71211B-FC85-4D01-81F5-233FD27A8B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FC00A0-87D4-4A61-9BF9-412D314D1DAF}"/>
              </a:ext>
            </a:extLst>
          </p:cNvPr>
          <p:cNvSpPr txBox="1"/>
          <p:nvPr/>
        </p:nvSpPr>
        <p:spPr>
          <a:xfrm>
            <a:off x="5546971" y="6673056"/>
            <a:ext cx="10980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饥人谷</a:t>
            </a:r>
          </a:p>
        </p:txBody>
      </p:sp>
    </p:spTree>
    <p:extLst>
      <p:ext uri="{BB962C8B-B14F-4D97-AF65-F5344CB8AC3E}">
        <p14:creationId xmlns:p14="http://schemas.microsoft.com/office/powerpoint/2010/main" val="48837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9" r:id="rId3"/>
    <p:sldLayoutId id="2147483675" r:id="rId4"/>
    <p:sldLayoutId id="2147483678" r:id="rId5"/>
    <p:sldLayoutId id="2147483677" r:id="rId6"/>
    <p:sldLayoutId id="2147483679" r:id="rId7"/>
    <p:sldLayoutId id="2147483680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-360000" algn="l" defTabSz="6858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lang="zh-CN" altLang="en-US" sz="3600" kern="1200" dirty="0" smtClean="0">
          <a:solidFill>
            <a:srgbClr val="FFDE85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0" indent="-360000" algn="l" defTabSz="685800" rtl="0" eaLnBrk="1" latinLnBrk="0" hangingPunct="1">
        <a:lnSpc>
          <a:spcPct val="100000"/>
        </a:lnSpc>
        <a:spcBef>
          <a:spcPts val="375"/>
        </a:spcBef>
        <a:buSzPct val="100000"/>
        <a:buFont typeface="Wingdings" panose="05000000000000000000" pitchFamily="2" charset="2"/>
        <a:buChar char="ü"/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9FCFF"/>
            </a:gs>
            <a:gs pos="100000">
              <a:srgbClr val="EBF7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261130"/>
            <a:ext cx="10515600" cy="5380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11353800" y="6642000"/>
            <a:ext cx="83820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4C8E59-2062-4974-9D8C-C0D011B313F2}"/>
              </a:ext>
            </a:extLst>
          </p:cNvPr>
          <p:cNvSpPr txBox="1"/>
          <p:nvPr/>
        </p:nvSpPr>
        <p:spPr>
          <a:xfrm>
            <a:off x="5363962" y="6673056"/>
            <a:ext cx="109805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 </a:t>
            </a:r>
            <a:r>
              <a:rPr lang="en-US" altLang="zh-CN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饥人谷</a:t>
            </a:r>
          </a:p>
        </p:txBody>
      </p:sp>
    </p:spTree>
    <p:extLst>
      <p:ext uri="{BB962C8B-B14F-4D97-AF65-F5344CB8AC3E}">
        <p14:creationId xmlns:p14="http://schemas.microsoft.com/office/powerpoint/2010/main" val="95339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90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36000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0" indent="-360000" algn="l" defTabSz="685800" rtl="0" eaLnBrk="1" latinLnBrk="0" hangingPunct="1">
        <a:lnSpc>
          <a:spcPct val="100000"/>
        </a:lnSpc>
        <a:spcBef>
          <a:spcPts val="375"/>
        </a:spcBef>
        <a:buSzPct val="50000"/>
        <a:buFont typeface="Wingdings" panose="05000000000000000000" pitchFamily="2" charset="2"/>
        <a:buChar char="ü"/>
        <a:defRPr sz="24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0" indent="-36000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specs/jls/se8/html/jls-3.html#jls-3.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F816A-4D31-46FA-A25C-E6E973DEB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28142"/>
            <a:ext cx="10515600" cy="1421928"/>
          </a:xfrm>
        </p:spPr>
        <p:txBody>
          <a:bodyPr/>
          <a:lstStyle/>
          <a:p>
            <a:br>
              <a:rPr lang="en-CN" altLang="zh-CN"/>
            </a:br>
            <a:r>
              <a:rPr lang="en-CN" altLang="zh-CN"/>
              <a:t>Java </a:t>
            </a:r>
            <a:r>
              <a:rPr lang="zh-CN" altLang="en-US" dirty="0"/>
              <a:t>基础入门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FB9298-51D4-4A02-B053-F474455D38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饥人谷</a:t>
            </a:r>
            <a:r>
              <a:rPr lang="en-US" altLang="zh-CN" dirty="0"/>
              <a:t>Java</a:t>
            </a:r>
            <a:r>
              <a:rPr lang="zh-CN" altLang="en-US" dirty="0"/>
              <a:t>体系课程</a:t>
            </a:r>
          </a:p>
        </p:txBody>
      </p:sp>
    </p:spTree>
    <p:extLst>
      <p:ext uri="{BB962C8B-B14F-4D97-AF65-F5344CB8AC3E}">
        <p14:creationId xmlns:p14="http://schemas.microsoft.com/office/powerpoint/2010/main" val="3556706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F8AE5-B6E6-CAD2-CBAF-76C08714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中的数据类型分类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746757-86EB-5705-BA19-60003ECD0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altLang="en-US"/>
              <a:t>基本类型</a:t>
            </a:r>
            <a:r>
              <a:rPr lang="en-US" altLang="zh-CN" dirty="0"/>
              <a:t>Primitive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endParaRPr lang="en-CN" altLang="en-US"/>
          </a:p>
          <a:p>
            <a:r>
              <a:rPr kumimoji="1" lang="zh-CN" altLang="en-US" dirty="0"/>
              <a:t>引用类型</a:t>
            </a:r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indent="0"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lang="zh-CN" altLang="en-US" dirty="0"/>
              <a:t>除基本类型外的都是引用类型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01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488-2D71-6B4F-B8FC-913D75BA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中的数据类型 </a:t>
            </a:r>
            <a:r>
              <a:rPr lang="en-US" altLang="zh-CN" dirty="0"/>
              <a:t>-</a:t>
            </a:r>
            <a:r>
              <a:rPr lang="zh-CN" altLang="en-US" dirty="0"/>
              <a:t> 基本类型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BA097-8AD2-A04F-A8E9-C9673898C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CN" altLang="en-US" dirty="0"/>
              <a:t>八种基本类型</a:t>
            </a:r>
          </a:p>
          <a:p>
            <a:pPr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六种数字类型（四个整数型，两个浮点型）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en-US" dirty="0"/>
              <a:t>byte, short, int, long, float, double</a:t>
            </a:r>
          </a:p>
          <a:p>
            <a:pPr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一种字符类型：</a:t>
            </a:r>
            <a:r>
              <a:rPr lang="en-US" altLang="zh-CN" dirty="0"/>
              <a:t>char</a:t>
            </a:r>
            <a:endParaRPr lang="en-US" altLang="en-US" dirty="0"/>
          </a:p>
          <a:p>
            <a:pPr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en-US" dirty="0" err="1"/>
              <a:t>一种布尔型</a:t>
            </a:r>
            <a:r>
              <a:rPr lang="zh-CN" altLang="en-US" dirty="0"/>
              <a:t>：</a:t>
            </a:r>
            <a:r>
              <a:rPr lang="en-US" altLang="zh-CN" dirty="0" err="1"/>
              <a:t>b</a:t>
            </a:r>
            <a:r>
              <a:rPr lang="en-US" altLang="en-US" dirty="0" err="1"/>
              <a:t>oolean</a:t>
            </a:r>
            <a:endParaRPr lang="en-US" altLang="en-US" dirty="0"/>
          </a:p>
          <a:p>
            <a:pPr indent="0">
              <a:buNone/>
            </a:pPr>
            <a:r>
              <a:rPr lang="en-US" altLang="en-US" dirty="0" err="1"/>
              <a:t>有且只有这八种基本数据类型</a:t>
            </a:r>
            <a:r>
              <a:rPr lang="zh-CN" altLang="en-US" dirty="0"/>
              <a:t>，每种基本类型都有对应的包装类</a:t>
            </a:r>
          </a:p>
        </p:txBody>
      </p:sp>
    </p:spTree>
    <p:extLst>
      <p:ext uri="{BB962C8B-B14F-4D97-AF65-F5344CB8AC3E}">
        <p14:creationId xmlns:p14="http://schemas.microsoft.com/office/powerpoint/2010/main" val="301718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FF7F3-8969-6CAA-DA4F-A7DFB31D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整数型（</a:t>
            </a:r>
            <a:r>
              <a:rPr lang="en-US" altLang="zh-CN" dirty="0"/>
              <a:t>byte</a:t>
            </a:r>
            <a:r>
              <a:rPr lang="zh-CN" altLang="en-US" dirty="0"/>
              <a:t>，</a:t>
            </a:r>
            <a:r>
              <a:rPr lang="en-US" altLang="zh-CN" dirty="0"/>
              <a:t>short</a:t>
            </a:r>
            <a:r>
              <a:rPr lang="zh-CN" altLang="en-US" dirty="0"/>
              <a:t>，</a:t>
            </a:r>
            <a:r>
              <a:rPr lang="en-US" altLang="zh-CN" dirty="0"/>
              <a:t>int</a:t>
            </a:r>
            <a:r>
              <a:rPr lang="zh-CN" altLang="en-US" dirty="0"/>
              <a:t>，</a:t>
            </a:r>
            <a:r>
              <a:rPr lang="en-US" altLang="zh-CN" dirty="0"/>
              <a:t>long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7D97B-BAAB-E641-E039-6D0356C60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/>
              <a:t>代表数值的范围不同</a:t>
            </a:r>
            <a:endParaRPr kumimoji="1" lang="en-US" altLang="zh-CN" sz="3000" dirty="0"/>
          </a:p>
          <a:p>
            <a:r>
              <a:rPr kumimoji="1" lang="en-US" altLang="zh-CN" sz="3000" dirty="0"/>
              <a:t>1</a:t>
            </a:r>
            <a:r>
              <a:rPr kumimoji="1" lang="zh-CN" altLang="en-US" sz="3000" dirty="0"/>
              <a:t>字节（</a:t>
            </a:r>
            <a:r>
              <a:rPr kumimoji="1" lang="en-US" altLang="zh-CN" sz="3000" dirty="0"/>
              <a:t>1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byte</a:t>
            </a:r>
            <a:r>
              <a:rPr kumimoji="1" lang="zh-CN" altLang="en-US" sz="3000" dirty="0"/>
              <a:t>） </a:t>
            </a:r>
            <a:r>
              <a:rPr kumimoji="1" lang="en-US" altLang="zh-CN" sz="3000" dirty="0"/>
              <a:t>=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8</a:t>
            </a:r>
            <a:r>
              <a:rPr kumimoji="1" lang="zh-CN" altLang="en-US" sz="3000" dirty="0"/>
              <a:t>位（</a:t>
            </a:r>
            <a:r>
              <a:rPr kumimoji="1" lang="en-US" altLang="zh-CN" sz="3000" dirty="0"/>
              <a:t>8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bits</a:t>
            </a:r>
            <a:r>
              <a:rPr kumimoji="1" lang="zh-CN" altLang="en-US" sz="3000" dirty="0"/>
              <a:t>）</a:t>
            </a:r>
            <a:endParaRPr kumimoji="1" lang="en-US" altLang="zh-CN" sz="3000" dirty="0"/>
          </a:p>
          <a:p>
            <a:r>
              <a:rPr kumimoji="1" lang="en-US" altLang="zh-CN" sz="3000" dirty="0"/>
              <a:t>byte</a:t>
            </a:r>
            <a:r>
              <a:rPr kumimoji="1" lang="zh-CN" altLang="en-US" sz="3000" dirty="0"/>
              <a:t>占用</a:t>
            </a:r>
            <a:r>
              <a:rPr kumimoji="1" lang="en-US" altLang="zh-CN" sz="3000" dirty="0"/>
              <a:t>1</a:t>
            </a:r>
            <a:r>
              <a:rPr kumimoji="1" lang="zh-CN" altLang="en-US" sz="3000" dirty="0"/>
              <a:t>字节，表示数值范围为</a:t>
            </a:r>
            <a:r>
              <a:rPr kumimoji="1" lang="en-US" altLang="zh-CN" sz="3000" dirty="0"/>
              <a:t>-2 ^ 7</a:t>
            </a:r>
            <a:r>
              <a:rPr kumimoji="1" lang="zh-CN" altLang="en-US" sz="3000" dirty="0"/>
              <a:t>到</a:t>
            </a:r>
            <a:r>
              <a:rPr kumimoji="1" lang="en-US" altLang="zh-CN" sz="3000" dirty="0"/>
              <a:t>2 ^7 – 1 (-128 – 127)</a:t>
            </a:r>
          </a:p>
          <a:p>
            <a:r>
              <a:rPr kumimoji="1" lang="en-US" altLang="zh-CN" sz="3000" dirty="0"/>
              <a:t>short</a:t>
            </a:r>
            <a:r>
              <a:rPr kumimoji="1" lang="zh-CN" altLang="en-US" sz="3000" dirty="0"/>
              <a:t>占用</a:t>
            </a:r>
            <a:r>
              <a:rPr kumimoji="1" lang="en-US" altLang="zh-CN" sz="3000" dirty="0"/>
              <a:t>2</a:t>
            </a:r>
            <a:r>
              <a:rPr kumimoji="1" lang="zh-CN" altLang="en-US" sz="3000" dirty="0"/>
              <a:t>字节，表示数值范围为</a:t>
            </a:r>
            <a:r>
              <a:rPr kumimoji="1" lang="en-US" altLang="zh-CN" sz="3000" dirty="0"/>
              <a:t>-2 ^ 15</a:t>
            </a:r>
            <a:r>
              <a:rPr kumimoji="1" lang="zh-CN" altLang="en-US" sz="3000" dirty="0"/>
              <a:t>到</a:t>
            </a:r>
            <a:r>
              <a:rPr kumimoji="1" lang="en-US" altLang="zh-CN" sz="3000" dirty="0"/>
              <a:t>2 ^15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– 1 (-32768 – 32767)</a:t>
            </a:r>
          </a:p>
          <a:p>
            <a:r>
              <a:rPr kumimoji="1" lang="en-US" altLang="zh-CN" sz="3000" dirty="0"/>
              <a:t>int</a:t>
            </a:r>
            <a:r>
              <a:rPr kumimoji="1" lang="zh-CN" altLang="en-US" sz="3000" dirty="0"/>
              <a:t>占用</a:t>
            </a:r>
            <a:r>
              <a:rPr kumimoji="1" lang="en-US" altLang="zh-CN" sz="3000" dirty="0"/>
              <a:t>4</a:t>
            </a:r>
            <a:r>
              <a:rPr kumimoji="1" lang="zh-CN" altLang="en-US" sz="3000" dirty="0"/>
              <a:t>字节，表示数值范围为</a:t>
            </a:r>
            <a:r>
              <a:rPr kumimoji="1" lang="en-US" altLang="zh-CN" sz="3000" dirty="0"/>
              <a:t>-2 ^ 31</a:t>
            </a:r>
            <a:r>
              <a:rPr kumimoji="1" lang="zh-CN" altLang="en-US" sz="3000" dirty="0"/>
              <a:t>到</a:t>
            </a:r>
            <a:r>
              <a:rPr kumimoji="1" lang="en-US" altLang="zh-CN" sz="3000" dirty="0"/>
              <a:t>2 ^31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– 1</a:t>
            </a:r>
            <a:r>
              <a:rPr kumimoji="1" lang="zh-CN" altLang="en-US" sz="3000" dirty="0"/>
              <a:t> （大概</a:t>
            </a:r>
            <a:r>
              <a:rPr kumimoji="1" lang="en-US" altLang="zh-CN" sz="3000" dirty="0"/>
              <a:t>21</a:t>
            </a:r>
            <a:r>
              <a:rPr kumimoji="1" lang="zh-CN" altLang="en-US" sz="3000" dirty="0"/>
              <a:t>亿）</a:t>
            </a:r>
            <a:endParaRPr kumimoji="1" lang="en-US" altLang="zh-CN" sz="3000" dirty="0"/>
          </a:p>
          <a:p>
            <a:r>
              <a:rPr kumimoji="1" lang="en-US" altLang="zh-CN" sz="3000" dirty="0"/>
              <a:t>long</a:t>
            </a:r>
            <a:r>
              <a:rPr kumimoji="1" lang="zh-CN" altLang="en-US" sz="3000" dirty="0"/>
              <a:t>占用</a:t>
            </a:r>
            <a:r>
              <a:rPr kumimoji="1" lang="en-US" altLang="zh-CN" sz="3000" dirty="0"/>
              <a:t>8</a:t>
            </a:r>
            <a:r>
              <a:rPr kumimoji="1" lang="zh-CN" altLang="en-US" sz="3000" dirty="0"/>
              <a:t>字节，表示数值范围为</a:t>
            </a:r>
            <a:r>
              <a:rPr kumimoji="1" lang="en-US" altLang="zh-CN" sz="3000" dirty="0"/>
              <a:t>-2 ^ 63</a:t>
            </a:r>
            <a:r>
              <a:rPr kumimoji="1" lang="zh-CN" altLang="en-US" sz="3000" dirty="0"/>
              <a:t>到</a:t>
            </a:r>
            <a:r>
              <a:rPr kumimoji="1" lang="en-US" altLang="zh-CN" sz="3000" dirty="0"/>
              <a:t>2 ^63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– 1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62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F09B0-34A5-470C-0BDE-7610E5B6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浮点型（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9DF94-E1CE-AD17-B36A-374060A3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浮点数都是不精确的</a:t>
            </a:r>
            <a:endParaRPr kumimoji="1" lang="en-US" altLang="zh-CN" dirty="0"/>
          </a:p>
          <a:p>
            <a:r>
              <a:rPr kumimoji="1" lang="en-US" altLang="zh-CN" dirty="0"/>
              <a:t>float</a:t>
            </a:r>
            <a:r>
              <a:rPr kumimoji="1" lang="zh-CN" altLang="en-US" dirty="0"/>
              <a:t>为单精度，占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</a:t>
            </a:r>
            <a:endParaRPr kumimoji="1" lang="en-US" altLang="zh-CN" dirty="0"/>
          </a:p>
          <a:p>
            <a:r>
              <a:rPr kumimoji="1" lang="en-US" altLang="zh-CN" dirty="0"/>
              <a:t>double</a:t>
            </a:r>
            <a:r>
              <a:rPr kumimoji="1" lang="zh-CN" altLang="en-US" dirty="0"/>
              <a:t>为双精度，占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个字节</a:t>
            </a:r>
            <a:endParaRPr kumimoji="1" lang="en-US" altLang="zh-CN" dirty="0"/>
          </a:p>
          <a:p>
            <a:r>
              <a:rPr kumimoji="1" lang="en-US" altLang="zh-CN" dirty="0"/>
              <a:t>double</a:t>
            </a:r>
            <a:r>
              <a:rPr kumimoji="1" lang="zh-CN" altLang="en-US" dirty="0"/>
              <a:t>为浮点型默认类型，要使用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需要在结尾加</a:t>
            </a:r>
            <a:r>
              <a:rPr kumimoji="1" lang="en-US" altLang="zh-CN" dirty="0"/>
              <a:t>F</a:t>
            </a:r>
            <a:r>
              <a:rPr kumimoji="1" lang="zh-CN" altLang="en-US" dirty="0"/>
              <a:t>或</a:t>
            </a:r>
            <a:r>
              <a:rPr kumimoji="1" lang="en-US" altLang="zh-CN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821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27055-3AF7-D3B4-702B-8472EC9D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字符类型（</a:t>
            </a:r>
            <a:r>
              <a:rPr kumimoji="1" lang="en-US" altLang="zh-CN" dirty="0"/>
              <a:t>char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3A6F7-24DB-7B12-7414-5DAA815B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表示</a:t>
            </a:r>
            <a:r>
              <a:rPr kumimoji="1" lang="en-US" altLang="zh-CN" dirty="0" err="1"/>
              <a:t>unicode</a:t>
            </a:r>
            <a:r>
              <a:rPr kumimoji="1" lang="zh-CN" altLang="en-US" dirty="0"/>
              <a:t>编码中的字符</a:t>
            </a:r>
            <a:endParaRPr kumimoji="1" lang="en-US" altLang="zh-CN" dirty="0"/>
          </a:p>
          <a:p>
            <a:r>
              <a:rPr kumimoji="1" lang="zh-CN" altLang="en-US" dirty="0"/>
              <a:t>占</a:t>
            </a:r>
            <a:r>
              <a:rPr kumimoji="1" lang="en-US" altLang="zh-CN" dirty="0"/>
              <a:t>2</a:t>
            </a:r>
            <a:r>
              <a:rPr kumimoji="1" lang="zh-CN" altLang="en-US" dirty="0"/>
              <a:t>字节</a:t>
            </a:r>
            <a:r>
              <a:rPr kumimoji="1" lang="en-US" altLang="zh-CN" dirty="0"/>
              <a:t>, 16</a:t>
            </a:r>
            <a:r>
              <a:rPr kumimoji="1" lang="zh-CN" altLang="en-US" dirty="0"/>
              <a:t>位</a:t>
            </a:r>
            <a:endParaRPr kumimoji="1" lang="en-US" altLang="zh-CN" dirty="0"/>
          </a:p>
          <a:p>
            <a:r>
              <a:rPr kumimoji="1" lang="zh-CN" altLang="en-US" dirty="0"/>
              <a:t>范围：</a:t>
            </a:r>
            <a:r>
              <a:rPr kumimoji="1" lang="en-US" altLang="zh-CN" dirty="0"/>
              <a:t> '\u0000'</a:t>
            </a:r>
            <a:r>
              <a:rPr kumimoji="1" lang="zh-CN" altLang="en-US" dirty="0"/>
              <a:t>到</a:t>
            </a:r>
            <a:r>
              <a:rPr kumimoji="1" lang="en-US" altLang="zh-CN" dirty="0"/>
              <a:t>'\</a:t>
            </a:r>
            <a:r>
              <a:rPr kumimoji="1" lang="en-US" altLang="zh-CN" dirty="0" err="1"/>
              <a:t>uFFFF</a:t>
            </a:r>
            <a:r>
              <a:rPr kumimoji="1" lang="en-US" altLang="zh-CN" dirty="0"/>
              <a:t>’ (0 – 65536)</a:t>
            </a:r>
          </a:p>
        </p:txBody>
      </p:sp>
    </p:spTree>
    <p:extLst>
      <p:ext uri="{BB962C8B-B14F-4D97-AF65-F5344CB8AC3E}">
        <p14:creationId xmlns:p14="http://schemas.microsoft.com/office/powerpoint/2010/main" val="379058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27055-3AF7-D3B4-702B-8472EC9D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布尔类型（</a:t>
            </a:r>
            <a:r>
              <a:rPr kumimoji="1" lang="en-US" altLang="zh-CN" dirty="0" err="1"/>
              <a:t>boolean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3A6F7-24DB-7B12-7414-5DAA815B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常用于逻辑判断，真</a:t>
            </a:r>
            <a:r>
              <a:rPr kumimoji="1" lang="en-US" altLang="zh-CN" dirty="0"/>
              <a:t>/</a:t>
            </a:r>
            <a:r>
              <a:rPr kumimoji="1" lang="zh-CN" altLang="en-US" dirty="0"/>
              <a:t>假 </a:t>
            </a:r>
            <a:endParaRPr kumimoji="1" lang="en-US" altLang="zh-CN" dirty="0"/>
          </a:p>
          <a:p>
            <a:r>
              <a:rPr kumimoji="1" lang="zh-CN" altLang="en-US" dirty="0"/>
              <a:t>取值：</a:t>
            </a:r>
            <a:r>
              <a:rPr kumimoji="1" lang="en-US" altLang="zh-CN" dirty="0"/>
              <a:t>true/false</a:t>
            </a:r>
          </a:p>
          <a:p>
            <a:r>
              <a:rPr kumimoji="1" lang="zh-CN" altLang="en-US" dirty="0"/>
              <a:t>占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个字节 （</a:t>
            </a:r>
            <a:r>
              <a:rPr kumimoji="1" lang="en-US" altLang="zh-CN" dirty="0" err="1"/>
              <a:t>boolean</a:t>
            </a:r>
            <a:r>
              <a:rPr kumimoji="1" lang="zh-CN" altLang="en-US" dirty="0"/>
              <a:t>数组中每个元素占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个字节）</a:t>
            </a:r>
          </a:p>
        </p:txBody>
      </p:sp>
    </p:spTree>
    <p:extLst>
      <p:ext uri="{BB962C8B-B14F-4D97-AF65-F5344CB8AC3E}">
        <p14:creationId xmlns:p14="http://schemas.microsoft.com/office/powerpoint/2010/main" val="393320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969C1-B85A-B170-4B1E-2ED4979BD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0435"/>
            <a:ext cx="10515600" cy="757130"/>
          </a:xfrm>
        </p:spPr>
        <p:txBody>
          <a:bodyPr/>
          <a:lstStyle/>
          <a:p>
            <a:pPr algn="ctr"/>
            <a:r>
              <a:rPr kumimoji="1" lang="en-US" altLang="zh-CN" dirty="0"/>
              <a:t>Java</a:t>
            </a:r>
            <a:r>
              <a:rPr kumimoji="1" lang="zh-CN" altLang="en-US" dirty="0"/>
              <a:t>中的运算符</a:t>
            </a:r>
          </a:p>
        </p:txBody>
      </p:sp>
    </p:spTree>
    <p:extLst>
      <p:ext uri="{BB962C8B-B14F-4D97-AF65-F5344CB8AC3E}">
        <p14:creationId xmlns:p14="http://schemas.microsoft.com/office/powerpoint/2010/main" val="416891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810C3-935B-9B4A-AB4A-05D26F28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</p:spPr>
        <p:txBody>
          <a:bodyPr/>
          <a:lstStyle/>
          <a:p>
            <a:r>
              <a:rPr lang="zh-CN" altLang="en-US" dirty="0"/>
              <a:t>运算符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30E5C-8FA6-E34D-BD20-05C9FD9AA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88" y="360000"/>
            <a:ext cx="5725324" cy="5843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DB1C6-4947-5847-8FAC-69E31C0A4B9C}"/>
              </a:ext>
            </a:extLst>
          </p:cNvPr>
          <p:cNvSpPr txBox="1"/>
          <p:nvPr/>
        </p:nvSpPr>
        <p:spPr>
          <a:xfrm>
            <a:off x="838200" y="1440163"/>
            <a:ext cx="404202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1600"/>
              </a:spcBef>
            </a:pPr>
            <a:r>
              <a:rPr lang="zh-CN" altLang="en-US" sz="24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用途：操作变量</a:t>
            </a:r>
            <a:endParaRPr lang="en-US" altLang="zh-CN" sz="24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spcBef>
                <a:spcPts val="1600"/>
              </a:spcBef>
            </a:pPr>
            <a:r>
              <a:rPr lang="zh-CN" altLang="en-US" sz="24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24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60000" defTabSz="6858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</a:t>
            </a:r>
            <a:endParaRPr lang="en-US" altLang="zh-CN" sz="20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60000" defTabSz="6858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  <a:endParaRPr lang="en-US" altLang="zh-CN" sz="20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60000" defTabSz="6858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一元运算符</a:t>
            </a:r>
            <a:endParaRPr lang="en-US" altLang="zh-CN" sz="20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60000" defTabSz="6858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</a:t>
            </a:r>
            <a:endParaRPr lang="en-US" altLang="zh-CN" sz="20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60000" defTabSz="6858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条件运算符</a:t>
            </a:r>
            <a:endParaRPr lang="en-US" altLang="zh-CN" sz="20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60000" defTabSz="6858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位运算符</a:t>
            </a:r>
            <a:endParaRPr lang="en-US" altLang="zh-CN" sz="20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60000" defTabSz="6858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移位运算符</a:t>
            </a:r>
            <a:endParaRPr lang="en-US" altLang="zh-CN" sz="20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60000" defTabSz="6858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CN" sz="20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三目</a:t>
            </a:r>
            <a:r>
              <a:rPr lang="zh-CN" altLang="en-US" sz="20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  <a:endParaRPr lang="en-CN" altLang="en-US" sz="20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010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51A5-D629-0342-BEFA-4FD3D70C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1"/>
            <a:ext cx="10515600" cy="757130"/>
          </a:xfrm>
        </p:spPr>
        <p:txBody>
          <a:bodyPr/>
          <a:lstStyle/>
          <a:p>
            <a:r>
              <a:rPr lang="zh-CN" altLang="en-US" dirty="0"/>
              <a:t>赋值运算符</a:t>
            </a:r>
            <a:r>
              <a:rPr lang="en-US" altLang="zh-CN" dirty="0"/>
              <a:t>Assignment</a:t>
            </a:r>
            <a:r>
              <a:rPr lang="zh-CN" altLang="en-US" dirty="0"/>
              <a:t> </a:t>
            </a:r>
            <a:r>
              <a:rPr lang="en-US" altLang="zh-CN" dirty="0"/>
              <a:t>Operator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8659A-D794-C143-B2A6-02870AF5B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赋值运算符</a:t>
            </a:r>
            <a:r>
              <a:rPr lang="zh-CN" altLang="en-US" dirty="0"/>
              <a:t>： </a:t>
            </a:r>
            <a:r>
              <a:rPr lang="en-US" altLang="zh-CN" dirty="0"/>
              <a:t>=</a:t>
            </a:r>
          </a:p>
          <a:p>
            <a:r>
              <a:rPr lang="zh-CN" altLang="en-US" dirty="0"/>
              <a:t>语法：</a:t>
            </a:r>
            <a:r>
              <a:rPr lang="en-US" altLang="zh-CN" dirty="0"/>
              <a:t>&lt;</a:t>
            </a:r>
            <a:r>
              <a:rPr lang="zh-CN" altLang="en-US" dirty="0"/>
              <a:t>类型</a:t>
            </a:r>
            <a:r>
              <a:rPr lang="en-US" altLang="zh-CN" dirty="0"/>
              <a:t>&gt; </a:t>
            </a:r>
            <a:r>
              <a:rPr lang="zh-CN" altLang="en-US" dirty="0"/>
              <a:t>变量名 </a:t>
            </a:r>
            <a:r>
              <a:rPr lang="en-US" altLang="zh-CN" dirty="0"/>
              <a:t>=</a:t>
            </a:r>
            <a:r>
              <a:rPr lang="zh-CN" altLang="en-US" dirty="0"/>
              <a:t> 值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切记：</a:t>
            </a:r>
            <a:r>
              <a:rPr lang="en-US" altLang="zh-CN" dirty="0"/>
              <a:t>Java</a:t>
            </a:r>
            <a:r>
              <a:rPr lang="zh-CN" altLang="en-US" dirty="0"/>
              <a:t>中一个等号</a:t>
            </a:r>
            <a:r>
              <a:rPr lang="en-US" altLang="zh-CN" dirty="0"/>
              <a:t>=</a:t>
            </a:r>
            <a:r>
              <a:rPr lang="zh-CN" altLang="en-US" dirty="0"/>
              <a:t>代表赋值的意思</a:t>
            </a:r>
            <a:endParaRPr lang="en-US" altLang="zh-CN" dirty="0"/>
          </a:p>
          <a:p>
            <a:r>
              <a:rPr lang="zh-CN" altLang="en-US" dirty="0"/>
              <a:t>赋值运算符还可以用于分配对象引用（以后再说）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8629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51A5-D629-0342-BEFA-4FD3D70C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1"/>
            <a:ext cx="10515600" cy="757130"/>
          </a:xfrm>
        </p:spPr>
        <p:txBody>
          <a:bodyPr/>
          <a:lstStyle/>
          <a:p>
            <a:r>
              <a:rPr lang="zh-CN" altLang="en-US" dirty="0"/>
              <a:t>算术运算符</a:t>
            </a:r>
            <a:r>
              <a:rPr lang="en-US" altLang="zh-CN" dirty="0"/>
              <a:t>Arithmetic</a:t>
            </a:r>
            <a:r>
              <a:rPr lang="zh-CN" altLang="en-US" dirty="0"/>
              <a:t> </a:t>
            </a:r>
            <a:r>
              <a:rPr lang="en-US" altLang="zh-CN" dirty="0"/>
              <a:t>Operator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8659A-D794-C143-B2A6-02870AF5B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用于基础数学计算</a:t>
            </a:r>
            <a:endParaRPr lang="en-US" altLang="zh-CN" dirty="0"/>
          </a:p>
          <a:p>
            <a:r>
              <a:rPr lang="zh-CN" altLang="en-US" dirty="0"/>
              <a:t>加减乘除</a:t>
            </a:r>
            <a:endParaRPr lang="en-US" altLang="zh-CN" dirty="0"/>
          </a:p>
          <a:p>
            <a:r>
              <a:rPr lang="en-US" altLang="zh-CN" dirty="0"/>
              <a:t>%</a:t>
            </a:r>
            <a:r>
              <a:rPr lang="zh-CN" altLang="en-US" dirty="0"/>
              <a:t> 代表求余数</a:t>
            </a:r>
            <a:endParaRPr lang="en-US" altLang="zh-CN" dirty="0"/>
          </a:p>
          <a:p>
            <a:r>
              <a:rPr lang="zh-CN" altLang="en-US" dirty="0"/>
              <a:t>注意：整数除法不能整除时结果并不是小数</a:t>
            </a:r>
            <a:endParaRPr lang="en-US" dirty="0"/>
          </a:p>
          <a:p>
            <a:pPr indent="0">
              <a:buNone/>
            </a:pPr>
            <a:endParaRPr lang="en-US" altLang="zh-CN" dirty="0"/>
          </a:p>
          <a:p>
            <a:pPr indent="0">
              <a:buNone/>
            </a:pP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B08B9-015F-1F49-B6E7-B5AFADDE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507" y="1117131"/>
            <a:ext cx="5237293" cy="22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6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56538-A9FC-216A-CE8F-3A42715B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2574"/>
            <a:ext cx="10515600" cy="757130"/>
          </a:xfrm>
        </p:spPr>
        <p:txBody>
          <a:bodyPr/>
          <a:lstStyle/>
          <a:p>
            <a:pPr algn="ctr"/>
            <a:r>
              <a:rPr kumimoji="1" lang="zh-CN" altLang="en-US" dirty="0"/>
              <a:t>前置知识：搜索引擎选择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AC16B-4B2F-AFE2-D41F-D32258A6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748" y="3168827"/>
            <a:ext cx="8057322" cy="2665957"/>
          </a:xfrm>
        </p:spPr>
        <p:txBody>
          <a:bodyPr/>
          <a:lstStyle/>
          <a:p>
            <a:pPr indent="0" algn="ctr">
              <a:buNone/>
            </a:pPr>
            <a:r>
              <a:rPr kumimoji="1" lang="en-US" altLang="zh-CN" dirty="0"/>
              <a:t>Google V.S Bing V.S Baidu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899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51A5-D629-0342-BEFA-4FD3D70C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1"/>
            <a:ext cx="10515600" cy="757130"/>
          </a:xfrm>
        </p:spPr>
        <p:txBody>
          <a:bodyPr/>
          <a:lstStyle/>
          <a:p>
            <a:r>
              <a:rPr lang="zh-CN" altLang="en-US" dirty="0"/>
              <a:t>一元运算符</a:t>
            </a:r>
            <a:r>
              <a:rPr lang="en-US" altLang="zh-CN" dirty="0"/>
              <a:t>Unary</a:t>
            </a:r>
            <a:r>
              <a:rPr lang="zh-CN" altLang="en-US" dirty="0"/>
              <a:t> </a:t>
            </a:r>
            <a:r>
              <a:rPr lang="en-US" altLang="zh-CN" dirty="0"/>
              <a:t>Operator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8659A-D794-C143-B2A6-02870AF5B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只需要一个变量</a:t>
            </a:r>
            <a:endParaRPr lang="en-US" altLang="zh-CN" dirty="0"/>
          </a:p>
          <a:p>
            <a:r>
              <a:rPr lang="en-US" altLang="en-US" dirty="0" err="1"/>
              <a:t>成对出现</a:t>
            </a:r>
            <a:r>
              <a:rPr lang="zh-CN" altLang="en-US" dirty="0"/>
              <a:t>： </a:t>
            </a:r>
            <a:r>
              <a:rPr lang="en-US" altLang="zh-CN" dirty="0"/>
              <a:t>+/-</a:t>
            </a:r>
            <a:r>
              <a:rPr lang="zh-CN" altLang="en-US" dirty="0"/>
              <a:t>（用得很少），</a:t>
            </a:r>
            <a:r>
              <a:rPr lang="en-US" altLang="zh-CN" dirty="0"/>
              <a:t>++/--</a:t>
            </a:r>
            <a:r>
              <a:rPr lang="zh-CN" altLang="en-US" dirty="0"/>
              <a:t>（重点）</a:t>
            </a:r>
            <a:endParaRPr lang="en-US" altLang="zh-CN" dirty="0"/>
          </a:p>
          <a:p>
            <a:r>
              <a:rPr lang="zh-CN" altLang="en-US" dirty="0"/>
              <a:t>！用于布尔型反转，把</a:t>
            </a:r>
            <a:r>
              <a:rPr lang="en-US" altLang="zh-CN" dirty="0"/>
              <a:t>true</a:t>
            </a:r>
            <a:r>
              <a:rPr lang="zh-CN" altLang="en-US" dirty="0"/>
              <a:t>变成</a:t>
            </a:r>
            <a:r>
              <a:rPr lang="en-US" altLang="zh-CN" dirty="0"/>
              <a:t>false</a:t>
            </a:r>
            <a:r>
              <a:rPr lang="zh-CN" altLang="en-US" dirty="0"/>
              <a:t>，把</a:t>
            </a:r>
            <a:r>
              <a:rPr lang="en-US" altLang="zh-CN" dirty="0"/>
              <a:t>false</a:t>
            </a:r>
            <a:r>
              <a:rPr lang="zh-CN" altLang="en-US" dirty="0"/>
              <a:t>变成</a:t>
            </a:r>
            <a:r>
              <a:rPr lang="en-US" altLang="zh-CN" dirty="0" err="1"/>
              <a:t>ture</a:t>
            </a:r>
            <a:endParaRPr lang="en-US" altLang="zh-CN" dirty="0"/>
          </a:p>
          <a:p>
            <a:endParaRPr lang="en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B9D82-175C-504F-BFE8-76165F031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12" y="4038601"/>
            <a:ext cx="7797556" cy="21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0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19A1A-79BE-C8C9-802C-6B93B279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19933"/>
            <a:ext cx="10515600" cy="757130"/>
          </a:xfrm>
        </p:spPr>
        <p:txBody>
          <a:bodyPr/>
          <a:lstStyle/>
          <a:p>
            <a:pPr algn="ctr"/>
            <a:r>
              <a:rPr kumimoji="1" lang="en-US" altLang="zh-CN" dirty="0"/>
              <a:t>++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FD1A79-7AE8-0F6E-FAC8-84B180EE9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233" y="2738200"/>
            <a:ext cx="8627533" cy="1381600"/>
          </a:xfrm>
        </p:spPr>
        <p:txBody>
          <a:bodyPr>
            <a:normAutofit lnSpcReduction="10000"/>
          </a:bodyPr>
          <a:lstStyle/>
          <a:p>
            <a:pPr algn="ctr"/>
            <a:r>
              <a:rPr kumimoji="1" lang="en-US" altLang="zh-CN" dirty="0" err="1"/>
              <a:t>i</a:t>
            </a:r>
            <a:r>
              <a:rPr kumimoji="1" lang="en-US" altLang="zh-CN" dirty="0"/>
              <a:t>++</a:t>
            </a:r>
            <a:r>
              <a:rPr kumimoji="1" lang="zh-CN" altLang="en-US" dirty="0"/>
              <a:t>：先赋值，后自增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++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：先自增，后赋值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051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51A5-D629-0342-BEFA-4FD3D70C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1"/>
            <a:ext cx="10515600" cy="757130"/>
          </a:xfrm>
        </p:spPr>
        <p:txBody>
          <a:bodyPr/>
          <a:lstStyle/>
          <a:p>
            <a:r>
              <a:rPr lang="zh-CN" altLang="en-US" dirty="0"/>
              <a:t>关系运算符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8659A-D794-C143-B2A6-02870AF5B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/>
              <a:t>主要用于控制语句</a:t>
            </a:r>
            <a:r>
              <a:rPr lang="zh-CN" altLang="en-US" dirty="0"/>
              <a:t>，用来进行比较运算</a:t>
            </a:r>
            <a:endParaRPr lang="en-US" altLang="zh-CN" dirty="0"/>
          </a:p>
          <a:p>
            <a:r>
              <a:rPr lang="zh-CN" altLang="en-US" dirty="0"/>
              <a:t>运算结果为布尔型（</a:t>
            </a:r>
            <a:r>
              <a:rPr lang="en-US" altLang="zh-CN" dirty="0"/>
              <a:t>true/false</a:t>
            </a:r>
            <a:r>
              <a:rPr lang="zh-CN" altLang="en-US" dirty="0"/>
              <a:t>）</a:t>
            </a:r>
            <a:endParaRPr lang="en-CN" dirty="0"/>
          </a:p>
          <a:p>
            <a:r>
              <a:rPr lang="en-CN"/>
              <a:t>关系运算符</a:t>
            </a:r>
            <a:endParaRPr lang="en-US" altLang="zh-CN" dirty="0"/>
          </a:p>
          <a:p>
            <a:pPr indent="0">
              <a:buNone/>
            </a:pPr>
            <a:r>
              <a:rPr lang="en-US" sz="2000" dirty="0"/>
              <a:t>==</a:t>
            </a:r>
            <a:r>
              <a:rPr lang="zh-CN" altLang="en-US" sz="2000" dirty="0"/>
              <a:t>  等于     </a:t>
            </a:r>
            <a:r>
              <a:rPr lang="en-US" sz="2000" dirty="0"/>
              <a:t>!=</a:t>
            </a:r>
            <a:r>
              <a:rPr lang="zh-CN" altLang="en-US" sz="2000" dirty="0"/>
              <a:t>   不等于</a:t>
            </a:r>
            <a:endParaRPr lang="en-US" altLang="zh-CN" sz="2000" dirty="0"/>
          </a:p>
          <a:p>
            <a:pPr indent="0">
              <a:buNone/>
            </a:pPr>
            <a:r>
              <a:rPr lang="en-US" sz="2000" dirty="0"/>
              <a:t>&gt;</a:t>
            </a:r>
            <a:r>
              <a:rPr lang="zh-CN" altLang="en-US" sz="2000" dirty="0"/>
              <a:t>    大于     </a:t>
            </a:r>
            <a:r>
              <a:rPr lang="en-US" sz="2000" dirty="0"/>
              <a:t>&gt;=</a:t>
            </a:r>
            <a:r>
              <a:rPr lang="zh-CN" altLang="en-US" sz="2000" dirty="0"/>
              <a:t> 大于等于</a:t>
            </a:r>
            <a:endParaRPr lang="en-US" altLang="zh-CN" sz="2000" dirty="0"/>
          </a:p>
          <a:p>
            <a:pPr indent="0">
              <a:buNone/>
            </a:pPr>
            <a:r>
              <a:rPr lang="en-US" sz="2000" dirty="0"/>
              <a:t>&lt;</a:t>
            </a:r>
            <a:r>
              <a:rPr lang="zh-CN" altLang="en-US" sz="2000" dirty="0"/>
              <a:t>    小于     </a:t>
            </a:r>
            <a:r>
              <a:rPr lang="en-US" sz="2000" dirty="0"/>
              <a:t>&lt;=</a:t>
            </a:r>
            <a:r>
              <a:rPr lang="zh-CN" altLang="en-US" sz="2000" dirty="0"/>
              <a:t> 小于等于</a:t>
            </a:r>
            <a:endParaRPr lang="en-US" altLang="zh-CN" sz="2000" dirty="0"/>
          </a:p>
          <a:p>
            <a:r>
              <a:rPr lang="en-US" altLang="zh-CN" dirty="0"/>
              <a:t>==/</a:t>
            </a:r>
            <a:r>
              <a:rPr lang="zh-CN" altLang="en-US" dirty="0"/>
              <a:t>！</a:t>
            </a:r>
            <a:r>
              <a:rPr lang="en-US" altLang="zh-CN" dirty="0"/>
              <a:t>=</a:t>
            </a:r>
            <a:r>
              <a:rPr lang="zh-CN" altLang="en-US" dirty="0"/>
              <a:t>所有类型都能用 </a:t>
            </a:r>
            <a:endParaRPr lang="en-US" altLang="zh-CN" dirty="0"/>
          </a:p>
          <a:p>
            <a:r>
              <a:rPr lang="en-US" altLang="zh-CN" dirty="0"/>
              <a:t>&gt;/&gt;=/&lt;/&lt;=</a:t>
            </a:r>
            <a:r>
              <a:rPr lang="zh-CN" altLang="en-US" dirty="0"/>
              <a:t>只用于除布尔型之外的</a:t>
            </a:r>
            <a:r>
              <a:rPr lang="en-US" altLang="zh-CN" dirty="0"/>
              <a:t>7</a:t>
            </a:r>
            <a:r>
              <a:rPr lang="zh-CN" altLang="en-US" dirty="0"/>
              <a:t>种基本类型</a:t>
            </a:r>
            <a:endParaRPr lang="en-US" altLang="zh-CN" sz="2000" dirty="0"/>
          </a:p>
          <a:p>
            <a:pPr indent="0">
              <a:buNone/>
            </a:pPr>
            <a:endParaRPr lang="en-US" altLang="zh-CN" sz="2000" dirty="0"/>
          </a:p>
          <a:p>
            <a:pPr indent="0">
              <a:buNone/>
            </a:pPr>
            <a:endParaRPr lang="en-US" altLang="zh-CN" sz="2000" dirty="0"/>
          </a:p>
          <a:p>
            <a:pPr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6360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51A5-D629-0342-BEFA-4FD3D70C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1"/>
            <a:ext cx="10515600" cy="757130"/>
          </a:xfrm>
        </p:spPr>
        <p:txBody>
          <a:bodyPr/>
          <a:lstStyle/>
          <a:p>
            <a:r>
              <a:rPr lang="zh-CN" altLang="en-US" dirty="0"/>
              <a:t>条件运算符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8659A-D794-C143-B2A6-02870AF5B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/>
              <a:t>主要用于控制语句</a:t>
            </a:r>
            <a:r>
              <a:rPr lang="zh-CN" altLang="en-US" dirty="0"/>
              <a:t>，运算结果为布尔型（</a:t>
            </a:r>
            <a:r>
              <a:rPr lang="en-US" altLang="zh-CN" dirty="0"/>
              <a:t>true/false</a:t>
            </a:r>
            <a:r>
              <a:rPr lang="zh-CN" altLang="en-US" dirty="0"/>
              <a:t>）</a:t>
            </a:r>
            <a:endParaRPr lang="en-CN" dirty="0"/>
          </a:p>
          <a:p>
            <a:r>
              <a:rPr lang="zh-CN" altLang="en-US" dirty="0"/>
              <a:t>条件</a:t>
            </a:r>
            <a:r>
              <a:rPr lang="en-CN"/>
              <a:t>运算符</a:t>
            </a:r>
            <a:endParaRPr lang="en-US" dirty="0"/>
          </a:p>
          <a:p>
            <a:pPr indent="0">
              <a:buNone/>
            </a:pP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与</a:t>
            </a:r>
            <a:r>
              <a:rPr lang="en-US" altLang="zh-CN" dirty="0"/>
              <a:t>And</a:t>
            </a:r>
          </a:p>
          <a:p>
            <a:pPr indent="0">
              <a:buNone/>
            </a:pPr>
            <a:r>
              <a:rPr lang="en-US" altLang="zh-CN" dirty="0"/>
              <a:t>|| - </a:t>
            </a:r>
            <a:r>
              <a:rPr lang="zh-CN" altLang="en-US" dirty="0"/>
              <a:t>或</a:t>
            </a:r>
            <a:r>
              <a:rPr lang="en-US" altLang="zh-CN" dirty="0"/>
              <a:t>Or</a:t>
            </a:r>
          </a:p>
          <a:p>
            <a:pPr indent="0">
              <a:buNone/>
            </a:pPr>
            <a:r>
              <a:rPr lang="zh-CN" altLang="en-US" dirty="0"/>
              <a:t>？： </a:t>
            </a:r>
            <a:r>
              <a:rPr lang="en-US" altLang="zh-CN" dirty="0"/>
              <a:t>-</a:t>
            </a:r>
            <a:r>
              <a:rPr lang="zh-CN" altLang="en-US" dirty="0"/>
              <a:t> 三目运算符 用于</a:t>
            </a:r>
            <a:r>
              <a:rPr lang="en-US" altLang="zh-CN" dirty="0"/>
              <a:t>if-then-else</a:t>
            </a:r>
            <a:r>
              <a:rPr lang="zh-CN" altLang="en-US" dirty="0"/>
              <a:t>语句简化</a:t>
            </a:r>
            <a:endParaRPr lang="en-US" altLang="zh-CN" dirty="0"/>
          </a:p>
          <a:p>
            <a:pPr indent="0">
              <a:buNone/>
            </a:pPr>
            <a:endParaRPr lang="en-US" altLang="zh-CN" sz="2000" dirty="0"/>
          </a:p>
          <a:p>
            <a:pPr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219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9A19-2D3C-0D46-B3B4-17CAD10EA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1"/>
            <a:ext cx="10515600" cy="757130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困难</a:t>
            </a:r>
            <a:r>
              <a:rPr lang="en-US" altLang="zh-CN" dirty="0"/>
              <a:t>] </a:t>
            </a:r>
            <a:r>
              <a:rPr lang="zh-CN" altLang="en-US" dirty="0"/>
              <a:t>位运算符和移位运算符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C4A1-01E9-A44B-A3E4-29EC98878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位运算符</a:t>
            </a:r>
            <a:endParaRPr lang="en-US" altLang="zh-CN" dirty="0"/>
          </a:p>
          <a:p>
            <a:pPr lvl="1"/>
            <a:r>
              <a:rPr lang="en-US" altLang="zh-CN" dirty="0"/>
              <a:t>&amp;</a:t>
            </a:r>
            <a:r>
              <a:rPr lang="zh-CN" altLang="en-US" dirty="0"/>
              <a:t>：</a:t>
            </a:r>
            <a:r>
              <a:rPr lang="zh-CN" altLang="en-CN" dirty="0"/>
              <a:t>按位</a:t>
            </a:r>
            <a:r>
              <a:rPr lang="zh-CN" altLang="en-US" dirty="0"/>
              <a:t>与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1&amp;1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， </a:t>
            </a:r>
            <a:r>
              <a:rPr lang="en-US" altLang="zh-CN" dirty="0"/>
              <a:t>0&amp;0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， </a:t>
            </a:r>
            <a:r>
              <a:rPr lang="en-US" altLang="zh-CN" dirty="0"/>
              <a:t>1&amp;0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0&amp;1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｜：按位或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｜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，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｜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/>
              <a:t>， </a:t>
            </a:r>
            <a:r>
              <a:rPr lang="en-US" altLang="zh-CN" dirty="0"/>
              <a:t>1</a:t>
            </a:r>
            <a:r>
              <a:rPr lang="zh-CN" altLang="en-US" dirty="0"/>
              <a:t>｜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 ｜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pPr lvl="1"/>
            <a:r>
              <a:rPr lang="en-US" altLang="zh-CN" dirty="0"/>
              <a:t>^</a:t>
            </a:r>
            <a:r>
              <a:rPr lang="zh-CN" altLang="en-US" dirty="0"/>
              <a:t>：按位异或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 ^ 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， </a:t>
            </a:r>
            <a:r>
              <a:rPr lang="en-US" altLang="zh-CN" dirty="0"/>
              <a:t>0 ^ 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， </a:t>
            </a:r>
            <a:r>
              <a:rPr lang="en-US" altLang="zh-CN" dirty="0"/>
              <a:t>1 ^ 0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^ 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pPr lvl="1"/>
            <a:r>
              <a:rPr lang="en-US" altLang="zh-CN" dirty="0"/>
              <a:t>~</a:t>
            </a:r>
            <a:r>
              <a:rPr lang="zh-CN" altLang="en-US" dirty="0"/>
              <a:t>：按位取反，对于每个二进制位取反操作，</a:t>
            </a:r>
            <a:r>
              <a:rPr lang="en-US" altLang="zh-CN" dirty="0"/>
              <a:t>0</a:t>
            </a:r>
            <a:r>
              <a:rPr lang="zh-CN" altLang="en-US" dirty="0"/>
              <a:t>变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变</a:t>
            </a:r>
            <a:r>
              <a:rPr lang="en-US" altLang="zh-CN" dirty="0"/>
              <a:t>0</a:t>
            </a:r>
          </a:p>
          <a:p>
            <a:pPr lvl="1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DE85"/>
                </a:solidFill>
              </a:rPr>
              <a:t>移位运算符</a:t>
            </a:r>
            <a:endParaRPr lang="en-US" altLang="zh-CN" dirty="0"/>
          </a:p>
          <a:p>
            <a:pPr lvl="1"/>
            <a:r>
              <a:rPr lang="en-US" altLang="zh-CN" dirty="0"/>
              <a:t>&lt;&lt;</a:t>
            </a:r>
            <a:r>
              <a:rPr lang="zh-CN" altLang="en-US" dirty="0"/>
              <a:t>：左移运算符，</a:t>
            </a:r>
            <a:r>
              <a:rPr lang="en-US" altLang="en-US" dirty="0" err="1"/>
              <a:t>左移一位</a:t>
            </a:r>
            <a:r>
              <a:rPr lang="zh-CN" altLang="en-US" dirty="0"/>
              <a:t>相当于乘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&gt;&gt;</a:t>
            </a:r>
            <a:r>
              <a:rPr lang="zh-CN" altLang="en-US" dirty="0"/>
              <a:t>：右移运算符，右</a:t>
            </a:r>
            <a:r>
              <a:rPr lang="en-US" altLang="en-US" dirty="0" err="1"/>
              <a:t>移一位</a:t>
            </a:r>
            <a:r>
              <a:rPr lang="zh-CN" altLang="en-US" dirty="0"/>
              <a:t>相当于除</a:t>
            </a:r>
            <a:r>
              <a:rPr lang="en-US" altLang="zh-CN" dirty="0"/>
              <a:t>2</a:t>
            </a:r>
          </a:p>
          <a:p>
            <a:pPr lvl="1"/>
            <a:r>
              <a:rPr lang="en-US" altLang="zh-CN" dirty="0"/>
              <a:t>&gt;&gt;&gt;</a:t>
            </a:r>
            <a:r>
              <a:rPr lang="zh-CN" altLang="en-US" dirty="0"/>
              <a:t>：无符号右移，忽略符号位，空位都以</a:t>
            </a:r>
            <a:r>
              <a:rPr lang="en-US" altLang="zh-CN" dirty="0"/>
              <a:t>0</a:t>
            </a:r>
            <a:r>
              <a:rPr lang="zh-CN" altLang="en-US" dirty="0"/>
              <a:t>补齐（计算机中数字以补码存储，首位为符号位）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47669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3860-7580-EC4F-B226-C3D49783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控制语句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F3B8-40DC-2B49-87C0-9F0DB5D7B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N" dirty="0"/>
              <a:t>决策语句</a:t>
            </a:r>
            <a:r>
              <a:rPr lang="zh-CN" altLang="en-US" dirty="0"/>
              <a:t>（条件语句）</a:t>
            </a:r>
            <a:endParaRPr lang="en-US" altLang="zh-CN" dirty="0"/>
          </a:p>
          <a:p>
            <a:pPr lvl="1"/>
            <a:r>
              <a:rPr lang="en-US" altLang="zh-CN" dirty="0"/>
              <a:t>[</a:t>
            </a:r>
            <a:r>
              <a:rPr lang="zh-CN" altLang="en-US" dirty="0"/>
              <a:t>重要</a:t>
            </a:r>
            <a:r>
              <a:rPr lang="en-US" altLang="zh-CN" dirty="0"/>
              <a:t>] if-then: if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1"/>
            <a:r>
              <a:rPr lang="en-US" altLang="zh-CN" dirty="0"/>
              <a:t>[</a:t>
            </a:r>
            <a:r>
              <a:rPr lang="zh-CN" altLang="en-US" dirty="0"/>
              <a:t>重要</a:t>
            </a:r>
            <a:r>
              <a:rPr lang="en-US" altLang="zh-CN" dirty="0"/>
              <a:t>] if-then-else: if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语句和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1"/>
            <a:r>
              <a:rPr lang="en-US" altLang="zh-CN" dirty="0"/>
              <a:t>switch</a:t>
            </a:r>
          </a:p>
          <a:p>
            <a:pPr lvl="1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DE85"/>
                </a:solidFill>
              </a:rPr>
              <a:t>循环语句</a:t>
            </a:r>
            <a:endParaRPr lang="en-US" altLang="zh-CN" sz="3600" dirty="0">
              <a:solidFill>
                <a:srgbClr val="FFDE85"/>
              </a:solidFill>
            </a:endParaRPr>
          </a:p>
          <a:p>
            <a:pPr lvl="1"/>
            <a:r>
              <a:rPr lang="en-US" altLang="zh-CN" dirty="0"/>
              <a:t>[</a:t>
            </a:r>
            <a:r>
              <a:rPr lang="zh-CN" altLang="en-US" dirty="0"/>
              <a:t>重要</a:t>
            </a:r>
            <a:r>
              <a:rPr lang="en-US" altLang="zh-CN" dirty="0"/>
              <a:t>] for</a:t>
            </a:r>
          </a:p>
          <a:p>
            <a:pPr lvl="1"/>
            <a:r>
              <a:rPr lang="en-US" altLang="zh-CN" dirty="0"/>
              <a:t>[</a:t>
            </a:r>
            <a:r>
              <a:rPr lang="zh-CN" altLang="en-US" dirty="0"/>
              <a:t>重要</a:t>
            </a:r>
            <a:r>
              <a:rPr lang="en-US" altLang="zh-CN" dirty="0"/>
              <a:t>] w</a:t>
            </a:r>
            <a:r>
              <a:rPr lang="en-CN" altLang="zh-CN" dirty="0"/>
              <a:t>hile</a:t>
            </a:r>
            <a:endParaRPr lang="en-US" altLang="zh-CN" dirty="0"/>
          </a:p>
          <a:p>
            <a:pPr lvl="1"/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</a:p>
          <a:p>
            <a:pPr lvl="1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DE85"/>
                </a:solidFill>
              </a:rPr>
              <a:t>分支语句</a:t>
            </a:r>
            <a:endParaRPr lang="en-US" altLang="zh-CN" sz="3600" dirty="0">
              <a:solidFill>
                <a:srgbClr val="FFDE85"/>
              </a:solidFill>
            </a:endParaRPr>
          </a:p>
          <a:p>
            <a:pPr lvl="1"/>
            <a:r>
              <a:rPr lang="en-US" altLang="zh-CN" dirty="0"/>
              <a:t>break</a:t>
            </a:r>
          </a:p>
          <a:p>
            <a:pPr lvl="1"/>
            <a:r>
              <a:rPr lang="en-CN" altLang="zh-CN" dirty="0"/>
              <a:t>continue</a:t>
            </a:r>
            <a:endParaRPr lang="en-US" altLang="zh-CN" dirty="0"/>
          </a:p>
          <a:p>
            <a:pPr lvl="1"/>
            <a:r>
              <a:rPr lang="en-US" altLang="zh-CN" dirty="0"/>
              <a:t>[</a:t>
            </a:r>
            <a:r>
              <a:rPr lang="zh-CN" altLang="en-US" dirty="0"/>
              <a:t>重要</a:t>
            </a:r>
            <a:r>
              <a:rPr lang="en-US" altLang="zh-CN" dirty="0"/>
              <a:t>] return</a:t>
            </a:r>
          </a:p>
          <a:p>
            <a:pPr lvl="1"/>
            <a:endParaRPr lang="en-US" altLang="zh-CN" dirty="0"/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85999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A3D52-4EE4-5686-7F65-CB998F93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0435"/>
            <a:ext cx="10515600" cy="757130"/>
          </a:xfrm>
        </p:spPr>
        <p:txBody>
          <a:bodyPr/>
          <a:lstStyle/>
          <a:p>
            <a:pPr algn="ctr"/>
            <a:r>
              <a:rPr kumimoji="1" lang="zh-CN" altLang="en-US" dirty="0"/>
              <a:t>表达式，语句和代码块</a:t>
            </a:r>
          </a:p>
        </p:txBody>
      </p:sp>
    </p:spTree>
    <p:extLst>
      <p:ext uri="{BB962C8B-B14F-4D97-AF65-F5344CB8AC3E}">
        <p14:creationId xmlns:p14="http://schemas.microsoft.com/office/powerpoint/2010/main" val="85975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1D95-5CCC-704E-B37B-0E79FF2D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</p:spPr>
        <p:txBody>
          <a:bodyPr/>
          <a:lstStyle/>
          <a:p>
            <a:r>
              <a:rPr lang="en-CN" dirty="0"/>
              <a:t>决策语句</a:t>
            </a:r>
            <a:r>
              <a:rPr lang="zh-CN" altLang="en-US" dirty="0"/>
              <a:t>（条件语句）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9079-039A-574A-9D6B-BFA7EFFC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altLang="zh-CN" dirty="0"/>
              <a:t>if</a:t>
            </a:r>
            <a:r>
              <a:rPr lang="zh-CN" altLang="en-US" dirty="0"/>
              <a:t>语句（</a:t>
            </a:r>
            <a:r>
              <a:rPr lang="en-US" altLang="zh-CN" dirty="0"/>
              <a:t>if-then</a:t>
            </a:r>
            <a:r>
              <a:rPr lang="zh-CN" altLang="en-US" dirty="0"/>
              <a:t>型）</a:t>
            </a:r>
            <a:endParaRPr lang="en-US" altLang="zh-CN" dirty="0"/>
          </a:p>
          <a:p>
            <a:pPr marL="571500" indent="-571500"/>
            <a:endParaRPr lang="en-US" altLang="zh-CN" dirty="0"/>
          </a:p>
          <a:p>
            <a:pPr marL="571500" indent="-571500"/>
            <a:endParaRPr lang="en-US" altLang="zh-CN" dirty="0"/>
          </a:p>
          <a:p>
            <a:pPr marL="571500" indent="-571500"/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语句（</a:t>
            </a:r>
            <a:r>
              <a:rPr lang="en-US" altLang="zh-CN" dirty="0"/>
              <a:t>if-then-else</a:t>
            </a:r>
            <a:r>
              <a:rPr lang="zh-CN" altLang="en-US" dirty="0"/>
              <a:t>型）</a:t>
            </a:r>
            <a:endParaRPr lang="en-US" altLang="zh-CN" dirty="0"/>
          </a:p>
          <a:p>
            <a:pPr marL="571500" indent="-571500"/>
            <a:endParaRPr lang="en-US" altLang="zh-CN" dirty="0"/>
          </a:p>
          <a:p>
            <a:pPr marL="571500" indent="-571500"/>
            <a:endParaRPr lang="en-US" dirty="0"/>
          </a:p>
          <a:p>
            <a:pPr marL="571500" indent="-571500"/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C0ECB1-F9DD-CC43-9629-F5C986A92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4" y="1958414"/>
            <a:ext cx="5918200" cy="1507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42A04-4DD9-9144-A7DA-D61A64EB6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64" y="4145747"/>
            <a:ext cx="5918200" cy="24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1D95-5CCC-704E-B37B-0E79FF2D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</p:spPr>
        <p:txBody>
          <a:bodyPr/>
          <a:lstStyle/>
          <a:p>
            <a:r>
              <a:rPr lang="en-CN" dirty="0"/>
              <a:t>决策语句</a:t>
            </a:r>
            <a:r>
              <a:rPr lang="zh-CN" altLang="en-US" dirty="0"/>
              <a:t>（条件语句）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9079-039A-574A-9D6B-BFA7EFFC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0" indent="-571500"/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else</a:t>
            </a:r>
            <a:r>
              <a:rPr lang="zh-CN" altLang="en-US" dirty="0"/>
              <a:t>语句（</a:t>
            </a:r>
            <a:r>
              <a:rPr lang="en-US" altLang="zh-CN" dirty="0"/>
              <a:t>if-then-else</a:t>
            </a:r>
            <a:r>
              <a:rPr lang="zh-CN" altLang="en-US" dirty="0"/>
              <a:t>型）</a:t>
            </a:r>
            <a:endParaRPr lang="en-US" altLang="zh-CN" dirty="0"/>
          </a:p>
          <a:p>
            <a:pPr marL="571500" indent="-571500"/>
            <a:endParaRPr lang="en-US" altLang="zh-CN" dirty="0"/>
          </a:p>
          <a:p>
            <a:pPr marL="571500" indent="-571500"/>
            <a:endParaRPr lang="en-US" dirty="0"/>
          </a:p>
          <a:p>
            <a:pPr marL="571500" indent="-571500"/>
            <a:endParaRPr lang="en-US" dirty="0"/>
          </a:p>
          <a:p>
            <a:pPr marL="571500" indent="-571500"/>
            <a:endParaRPr lang="en-US" dirty="0"/>
          </a:p>
          <a:p>
            <a:pPr marL="571500" indent="-571500"/>
            <a:endParaRPr lang="en-US" dirty="0"/>
          </a:p>
          <a:p>
            <a:pPr marL="571500" lvl="1" indent="-571500"/>
            <a:r>
              <a:rPr lang="en-US" dirty="0" err="1"/>
              <a:t>可以有若干个elseif语句</a:t>
            </a:r>
            <a:r>
              <a:rPr lang="zh-CN" altLang="en-US" dirty="0"/>
              <a:t>，它们必须放在</a:t>
            </a:r>
            <a:r>
              <a:rPr lang="en-US" altLang="zh-CN" dirty="0"/>
              <a:t>else</a:t>
            </a:r>
            <a:r>
              <a:rPr lang="zh-CN" altLang="en-US" dirty="0"/>
              <a:t>语句之前</a:t>
            </a:r>
            <a:endParaRPr lang="en-US" dirty="0"/>
          </a:p>
          <a:p>
            <a:pPr marL="571500" lvl="1" indent="-571500"/>
            <a:r>
              <a:rPr lang="en-US" dirty="0" err="1"/>
              <a:t>最多只有一个else语句</a:t>
            </a:r>
            <a:r>
              <a:rPr lang="zh-CN" altLang="en-US" dirty="0"/>
              <a:t>，</a:t>
            </a:r>
            <a:r>
              <a:rPr lang="en-US" altLang="zh-CN" dirty="0"/>
              <a:t>else</a:t>
            </a:r>
            <a:r>
              <a:rPr lang="zh-CN" altLang="en-US" dirty="0"/>
              <a:t>语句在所有</a:t>
            </a:r>
            <a:r>
              <a:rPr lang="en-US" altLang="zh-CN" dirty="0"/>
              <a:t>elseif</a:t>
            </a:r>
            <a:r>
              <a:rPr lang="zh-CN" altLang="en-US" dirty="0"/>
              <a:t>语句之后</a:t>
            </a:r>
            <a:endParaRPr lang="en-US" altLang="zh-CN" dirty="0"/>
          </a:p>
          <a:p>
            <a:pPr marL="571500" lvl="1" indent="-571500"/>
            <a:r>
              <a:rPr lang="zh-CN" altLang="en-US" dirty="0"/>
              <a:t>一但某个布尔表达式检测为</a:t>
            </a:r>
            <a:r>
              <a:rPr lang="en-US" altLang="zh-CN" dirty="0"/>
              <a:t>true</a:t>
            </a:r>
            <a:r>
              <a:rPr lang="zh-CN" altLang="en-US" dirty="0"/>
              <a:t>，它之后的</a:t>
            </a:r>
            <a:r>
              <a:rPr lang="en-US" altLang="zh-CN" dirty="0"/>
              <a:t>else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以及</a:t>
            </a:r>
            <a:r>
              <a:rPr lang="en-US" altLang="zh-CN" dirty="0"/>
              <a:t>else</a:t>
            </a:r>
            <a:r>
              <a:rPr lang="zh-CN" altLang="en-US" dirty="0"/>
              <a:t>语句都将跳过执行</a:t>
            </a:r>
            <a:endParaRPr lang="en-US" altLang="zh-CN" dirty="0"/>
          </a:p>
          <a:p>
            <a:pPr marL="571500" lvl="1" indent="-571500"/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20A18-4781-AE4D-A6CE-884517E6D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60" y="1926770"/>
            <a:ext cx="5777133" cy="28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70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1D95-5CCC-704E-B37B-0E79FF2D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</p:spPr>
        <p:txBody>
          <a:bodyPr/>
          <a:lstStyle/>
          <a:p>
            <a:r>
              <a:rPr lang="en-CN" dirty="0"/>
              <a:t>决策语句</a:t>
            </a:r>
            <a:r>
              <a:rPr lang="zh-CN" altLang="en-US" dirty="0"/>
              <a:t>（条件语句）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9079-039A-574A-9D6B-BFA7EFFC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/>
            <a:r>
              <a:rPr lang="en-US" dirty="0" err="1"/>
              <a:t>switch语句</a:t>
            </a:r>
            <a:endParaRPr lang="en-US" dirty="0"/>
          </a:p>
          <a:p>
            <a:pPr indent="0">
              <a:buNone/>
            </a:pPr>
            <a:endParaRPr lang="en-US" dirty="0"/>
          </a:p>
          <a:p>
            <a:pPr lvl="1" indent="0">
              <a:buNone/>
            </a:pPr>
            <a:endParaRPr lang="en-CN" dirty="0"/>
          </a:p>
          <a:p>
            <a:pPr lvl="1" indent="0">
              <a:buNone/>
            </a:pPr>
            <a:endParaRPr lang="en-CN" dirty="0"/>
          </a:p>
          <a:p>
            <a:pPr lvl="1" indent="0">
              <a:buNone/>
            </a:pPr>
            <a:endParaRPr lang="en-CN" dirty="0"/>
          </a:p>
          <a:p>
            <a:pPr lvl="1" indent="0">
              <a:buNone/>
            </a:pPr>
            <a:endParaRPr lang="en-CN" dirty="0"/>
          </a:p>
          <a:p>
            <a:pPr lvl="1" indent="0">
              <a:buNone/>
            </a:pPr>
            <a:endParaRPr lang="en-CN" dirty="0"/>
          </a:p>
          <a:p>
            <a:pPr lvl="1" indent="0">
              <a:buNone/>
            </a:pPr>
            <a:endParaRPr lang="en-CN" dirty="0"/>
          </a:p>
          <a:p>
            <a:pPr lvl="1" indent="0">
              <a:buNone/>
            </a:pPr>
            <a:endParaRPr lang="en-CN" dirty="0"/>
          </a:p>
          <a:p>
            <a:pPr marL="571500" lvl="1" indent="-571500"/>
            <a:r>
              <a:rPr lang="en-US" altLang="en-US" dirty="0"/>
              <a:t>switch </a:t>
            </a:r>
            <a:r>
              <a:rPr lang="zh-CN" altLang="en-US" dirty="0"/>
              <a:t>只能测试是否相等，</a:t>
            </a:r>
            <a:r>
              <a:rPr lang="en-US" altLang="en-US" dirty="0"/>
              <a:t>if</a:t>
            </a:r>
            <a:r>
              <a:rPr lang="zh-CN" altLang="en-US" dirty="0"/>
              <a:t>可以计算任何类型的布尔表达式</a:t>
            </a:r>
            <a:endParaRPr lang="en-US" altLang="zh-CN" dirty="0"/>
          </a:p>
          <a:p>
            <a:pPr marL="571500" lvl="1" indent="-571500"/>
            <a:r>
              <a:rPr lang="en-CN" dirty="0"/>
              <a:t>case的value不能有相同的值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BDA6E3-15BD-3D40-A8D6-8844FE774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49" y="2022002"/>
            <a:ext cx="5844994" cy="329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2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8F413-841D-53E7-84D4-8A4574A5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5252"/>
            <a:ext cx="10515600" cy="757130"/>
          </a:xfrm>
        </p:spPr>
        <p:txBody>
          <a:bodyPr/>
          <a:lstStyle/>
          <a:p>
            <a:pPr algn="ctr"/>
            <a:r>
              <a:rPr kumimoji="1" lang="zh-CN" altLang="en-US" dirty="0"/>
              <a:t>如何快速安装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开发环境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293DC8-271D-5FE1-C123-86C47899A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981" y="2548252"/>
            <a:ext cx="4022035" cy="2337965"/>
          </a:xfrm>
        </p:spPr>
        <p:txBody>
          <a:bodyPr/>
          <a:lstStyle/>
          <a:p>
            <a:pPr indent="0">
              <a:buNone/>
            </a:pPr>
            <a:r>
              <a:rPr kumimoji="1" lang="zh-CN" altLang="en-US" dirty="0"/>
              <a:t>最小配置</a:t>
            </a:r>
            <a:endParaRPr kumimoji="1" lang="en-US" altLang="zh-CN" dirty="0"/>
          </a:p>
          <a:p>
            <a:r>
              <a:rPr kumimoji="1" lang="en-US" altLang="zh-CN" dirty="0"/>
              <a:t>IntelliJ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</a:p>
          <a:p>
            <a:r>
              <a:rPr kumimoji="1" lang="en-US" altLang="zh-CN" dirty="0"/>
              <a:t>JDK</a:t>
            </a:r>
          </a:p>
        </p:txBody>
      </p:sp>
    </p:spTree>
    <p:extLst>
      <p:ext uri="{BB962C8B-B14F-4D97-AF65-F5344CB8AC3E}">
        <p14:creationId xmlns:p14="http://schemas.microsoft.com/office/powerpoint/2010/main" val="2598442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270C-6E79-294B-9C03-D37A1039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循环语句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160E-A8EE-DC44-AD6F-3881ED11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4406014"/>
          </a:xfrm>
        </p:spPr>
        <p:txBody>
          <a:bodyPr/>
          <a:lstStyle/>
          <a:p>
            <a:r>
              <a:rPr lang="en-CN" sz="2800" dirty="0"/>
              <a:t>如果想要同样的操作执行多次</a:t>
            </a:r>
            <a:r>
              <a:rPr lang="zh-CN" altLang="en-US" sz="2800" dirty="0"/>
              <a:t>，需要使用循环语句</a:t>
            </a:r>
            <a:endParaRPr lang="en-US" sz="2800" dirty="0"/>
          </a:p>
          <a:p>
            <a:r>
              <a:rPr lang="en-US" sz="2800" dirty="0" err="1"/>
              <a:t>while循环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do </a:t>
            </a:r>
            <a:r>
              <a:rPr lang="en-US" sz="2800" dirty="0" err="1"/>
              <a:t>while循环</a:t>
            </a:r>
            <a:endParaRPr lang="en-US" sz="2800" dirty="0"/>
          </a:p>
          <a:p>
            <a:pPr indent="0">
              <a:buNone/>
            </a:pPr>
            <a:endParaRPr lang="en-US" dirty="0"/>
          </a:p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CE3CC-0F05-5344-B224-2AC025CAA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4" y="2473756"/>
            <a:ext cx="3058886" cy="958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E7BD6-ABB5-6442-8EF5-5E56E608A14D}"/>
              </a:ext>
            </a:extLst>
          </p:cNvPr>
          <p:cNvSpPr txBox="1"/>
          <p:nvPr/>
        </p:nvSpPr>
        <p:spPr>
          <a:xfrm>
            <a:off x="5759904" y="1862443"/>
            <a:ext cx="253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60000" defTabSz="6858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800" dirty="0">
                <a:solidFill>
                  <a:srgbClr val="FFDE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lang="en-US" altLang="zh-CN" sz="2800" dirty="0">
              <a:solidFill>
                <a:srgbClr val="FFDE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B972E-DBE5-3B44-BD18-D3BBA4C9F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4" y="4455886"/>
            <a:ext cx="37465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7CCEA-AA7A-4D4C-BFE5-16EE4BACE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958" y="2412352"/>
            <a:ext cx="4082143" cy="987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A367F-509E-6344-96D3-ABDB639F64FC}"/>
              </a:ext>
            </a:extLst>
          </p:cNvPr>
          <p:cNvSpPr txBox="1"/>
          <p:nvPr/>
        </p:nvSpPr>
        <p:spPr>
          <a:xfrm>
            <a:off x="5759904" y="4394774"/>
            <a:ext cx="5853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en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hile和do-while的区别在于while语句的位置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，由于程序顺序执行，所以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代码块至少被执行一次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语句的特殊形式：遍历数组或集合的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for-each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</a:t>
            </a:r>
            <a:endParaRPr lang="en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137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270C-6E79-294B-9C03-D37A1039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</p:spPr>
        <p:txBody>
          <a:bodyPr/>
          <a:lstStyle/>
          <a:p>
            <a:r>
              <a:rPr lang="zh-CN" altLang="en-US" dirty="0"/>
              <a:t>分支语句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160E-A8EE-DC44-AD6F-3881ED11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000"/>
            <a:ext cx="10515600" cy="4406014"/>
          </a:xfrm>
        </p:spPr>
        <p:txBody>
          <a:bodyPr>
            <a:normAutofit/>
          </a:bodyPr>
          <a:lstStyle/>
          <a:p>
            <a:pPr marL="571500" indent="-571500"/>
            <a:r>
              <a:rPr lang="en-US" altLang="en-US" dirty="0"/>
              <a:t>b</a:t>
            </a:r>
            <a:r>
              <a:rPr lang="en-CN" altLang="en-US" dirty="0"/>
              <a:t>reak语句</a:t>
            </a:r>
          </a:p>
          <a:p>
            <a:pPr lvl="1"/>
            <a:r>
              <a:rPr lang="zh-CN" altLang="en-CN" dirty="0"/>
              <a:t>用于</a:t>
            </a:r>
            <a:r>
              <a:rPr lang="en-US" altLang="zh-CN" dirty="0"/>
              <a:t>switch</a:t>
            </a:r>
            <a:r>
              <a:rPr lang="zh-CN" altLang="en-US" dirty="0"/>
              <a:t>语句中，终止</a:t>
            </a:r>
            <a:r>
              <a:rPr lang="en-US" altLang="zh-CN" dirty="0"/>
              <a:t>switch</a:t>
            </a:r>
          </a:p>
          <a:p>
            <a:pPr lvl="1"/>
            <a:r>
              <a:rPr lang="zh-CN" altLang="en-US" dirty="0"/>
              <a:t>用于循环中，跳出循环</a:t>
            </a:r>
            <a:endParaRPr lang="en-CN" altLang="zh-CN" dirty="0"/>
          </a:p>
          <a:p>
            <a:pPr marL="571500" indent="-571500"/>
            <a:r>
              <a:rPr lang="en-US" altLang="en-US" dirty="0" err="1"/>
              <a:t>continue语句</a:t>
            </a:r>
            <a:endParaRPr lang="en-US" altLang="en-US" dirty="0"/>
          </a:p>
          <a:p>
            <a:pPr lvl="1"/>
            <a:r>
              <a:rPr lang="en-US" altLang="zh-CN" dirty="0"/>
              <a:t>continue</a:t>
            </a:r>
            <a:r>
              <a:rPr lang="zh-CN" altLang="en-US" dirty="0"/>
              <a:t>用在循环中，跳出本次循环，继续执行下一次循环</a:t>
            </a:r>
            <a:endParaRPr lang="en-US" altLang="en-US" dirty="0"/>
          </a:p>
          <a:p>
            <a:pPr marL="571500" indent="-571500"/>
            <a:r>
              <a:rPr lang="en-US" altLang="en-US" dirty="0" err="1"/>
              <a:t>return语句</a:t>
            </a:r>
            <a:endParaRPr lang="en-US" altLang="en-US" dirty="0"/>
          </a:p>
          <a:p>
            <a:pPr lvl="1"/>
            <a:r>
              <a:rPr lang="zh-CN" altLang="en-US" dirty="0"/>
              <a:t>在方法中返回相应的方法返回值</a:t>
            </a:r>
            <a:endParaRPr lang="en-US" altLang="zh-CN" dirty="0"/>
          </a:p>
          <a:p>
            <a:pPr lvl="1"/>
            <a:r>
              <a:rPr lang="zh-CN" altLang="en-US" dirty="0"/>
              <a:t>在决策语句中，终止执行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05681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A4CD-5254-AB42-85E2-3EA69120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327"/>
            <a:ext cx="10515600" cy="757130"/>
          </a:xfrm>
        </p:spPr>
        <p:txBody>
          <a:bodyPr/>
          <a:lstStyle/>
          <a:p>
            <a:pPr algn="ctr"/>
            <a:r>
              <a:rPr lang="zh-CN" altLang="en-US" dirty="0"/>
              <a:t>方法（函数）编写入门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CEFA-EF81-6640-8B2B-8B71176B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378" y="3732457"/>
            <a:ext cx="3012622" cy="1191986"/>
          </a:xfrm>
        </p:spPr>
        <p:txBody>
          <a:bodyPr/>
          <a:lstStyle/>
          <a:p>
            <a:r>
              <a:rPr lang="en-CN" sz="2800" dirty="0"/>
              <a:t>如何写方法</a:t>
            </a:r>
            <a:endParaRPr lang="en-US" sz="2800" dirty="0"/>
          </a:p>
          <a:p>
            <a:r>
              <a:rPr lang="zh-CN" altLang="en-US" sz="2800" dirty="0"/>
              <a:t>如何调用方法</a:t>
            </a:r>
            <a:endParaRPr lang="en-CN" sz="28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5398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A4CD-5254-AB42-85E2-3EA69120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</p:spPr>
        <p:txBody>
          <a:bodyPr/>
          <a:lstStyle/>
          <a:p>
            <a:r>
              <a:rPr lang="en-CN" dirty="0"/>
              <a:t>如何写方法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CEFA-EF81-6640-8B2B-8B71176B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000"/>
            <a:ext cx="10883818" cy="5382000"/>
          </a:xfrm>
        </p:spPr>
        <p:txBody>
          <a:bodyPr/>
          <a:lstStyle/>
          <a:p>
            <a:pPr marL="571500" indent="-571500"/>
            <a:r>
              <a:rPr lang="en-CN"/>
              <a:t>三要素</a:t>
            </a:r>
            <a:r>
              <a:rPr lang="zh-CN" altLang="en-US" dirty="0"/>
              <a:t>：</a:t>
            </a:r>
            <a:r>
              <a:rPr lang="en-CN" altLang="zh-CN"/>
              <a:t> 方法</a:t>
            </a:r>
            <a:r>
              <a:rPr lang="zh-CN" altLang="en-US" dirty="0"/>
              <a:t>名，</a:t>
            </a:r>
            <a:r>
              <a:rPr lang="en-CN" altLang="zh-CN"/>
              <a:t>方法</a:t>
            </a:r>
            <a:r>
              <a:rPr lang="zh-CN" altLang="en-US" dirty="0"/>
              <a:t>参数，返回值</a:t>
            </a:r>
            <a:r>
              <a:rPr lang="en-US" altLang="zh-CN" dirty="0"/>
              <a:t>(</a:t>
            </a:r>
            <a:r>
              <a:rPr lang="zh-CN" altLang="en-US" dirty="0"/>
              <a:t>类型 </a:t>
            </a:r>
            <a:r>
              <a:rPr lang="en-US" altLang="zh-CN" dirty="0"/>
              <a:t>+</a:t>
            </a:r>
            <a:r>
              <a:rPr lang="zh-CN" altLang="en-US" dirty="0"/>
              <a:t> 值）</a:t>
            </a:r>
            <a:endParaRPr lang="en-US" altLang="zh-CN" dirty="0"/>
          </a:p>
          <a:p>
            <a:pPr marL="571500" indent="-571500"/>
            <a:r>
              <a:rPr lang="en-CN"/>
              <a:t>方法定义</a:t>
            </a:r>
            <a:endParaRPr lang="en-CN" dirty="0"/>
          </a:p>
          <a:p>
            <a:pPr indent="0">
              <a:buNone/>
            </a:pPr>
            <a:endParaRPr lang="en-CN" dirty="0"/>
          </a:p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E9F138-D3F3-B94D-AAA8-0555FA86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31755"/>
            <a:ext cx="5374312" cy="223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1F5710-7081-3847-BE5E-3985C2C39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74" y="2931755"/>
            <a:ext cx="5433306" cy="14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44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A540-5B9C-9D46-B88B-7D66A23D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如何调用方法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87E7-074E-2E4A-ACA5-6B5A287E8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000"/>
            <a:ext cx="10866120" cy="5382000"/>
          </a:xfrm>
        </p:spPr>
        <p:txBody>
          <a:bodyPr/>
          <a:lstStyle/>
          <a:p>
            <a:r>
              <a:rPr lang="en-US" dirty="0" err="1"/>
              <a:t>无返回</a:t>
            </a:r>
            <a:r>
              <a:rPr lang="en-CN" dirty="0"/>
              <a:t>类型</a:t>
            </a:r>
            <a:r>
              <a:rPr lang="zh-CN" altLang="en-US" dirty="0"/>
              <a:t>： 方法名</a:t>
            </a:r>
            <a:r>
              <a:rPr lang="en-US" altLang="zh-CN" dirty="0"/>
              <a:t>(</a:t>
            </a:r>
            <a:r>
              <a:rPr lang="zh-CN" altLang="en-US" dirty="0"/>
              <a:t>方法参数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CN" dirty="0"/>
              <a:t>有返回类型</a:t>
            </a:r>
            <a:r>
              <a:rPr lang="zh-CN" altLang="en-US" dirty="0"/>
              <a:t>： </a:t>
            </a:r>
            <a:r>
              <a:rPr lang="en-US" altLang="zh-CN" dirty="0"/>
              <a:t>&lt;</a:t>
            </a:r>
            <a:r>
              <a:rPr lang="zh-CN" altLang="en-US" dirty="0"/>
              <a:t>类型名</a:t>
            </a:r>
            <a:r>
              <a:rPr lang="en-US" altLang="zh-CN" dirty="0"/>
              <a:t>&gt;</a:t>
            </a:r>
            <a:r>
              <a:rPr lang="zh-CN" altLang="en-US" dirty="0"/>
              <a:t> 变量名 </a:t>
            </a:r>
            <a:r>
              <a:rPr lang="en-US" altLang="zh-CN" dirty="0"/>
              <a:t>=</a:t>
            </a:r>
            <a:r>
              <a:rPr lang="zh-CN" altLang="en-US" dirty="0"/>
              <a:t> 方法名</a:t>
            </a:r>
            <a:r>
              <a:rPr lang="en-US" altLang="zh-CN" dirty="0"/>
              <a:t>(</a:t>
            </a:r>
            <a:r>
              <a:rPr lang="zh-CN" altLang="en-US" dirty="0"/>
              <a:t>方法参数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0784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B490A-886D-1D9A-65E5-E128CF49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0435"/>
            <a:ext cx="10515600" cy="757130"/>
          </a:xfrm>
        </p:spPr>
        <p:txBody>
          <a:bodyPr/>
          <a:lstStyle/>
          <a:p>
            <a:pPr algn="ctr"/>
            <a:r>
              <a:rPr kumimoji="1" lang="zh-CN" altLang="en-US" dirty="0"/>
              <a:t>形式参数与实际参数</a:t>
            </a:r>
          </a:p>
        </p:txBody>
      </p:sp>
    </p:spTree>
    <p:extLst>
      <p:ext uri="{BB962C8B-B14F-4D97-AF65-F5344CB8AC3E}">
        <p14:creationId xmlns:p14="http://schemas.microsoft.com/office/powerpoint/2010/main" val="3325447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488-2D71-6B4F-B8FC-913D75BA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57130"/>
          </a:xfrm>
        </p:spPr>
        <p:txBody>
          <a:bodyPr/>
          <a:lstStyle/>
          <a:p>
            <a:r>
              <a:rPr lang="zh-CN" altLang="en-US" dirty="0"/>
              <a:t>数组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BA097-8AD2-A04F-A8E9-C9673898C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zh-CN" altLang="en-US" dirty="0"/>
              <a:t>数组是引用类型</a:t>
            </a:r>
            <a:endParaRPr lang="en-US" altLang="zh-CN" dirty="0"/>
          </a:p>
          <a:p>
            <a:pPr lvl="1" fontAlgn="base"/>
            <a:r>
              <a:rPr lang="en-US" altLang="zh-CN" dirty="0"/>
              <a:t>java</a:t>
            </a:r>
            <a:r>
              <a:rPr lang="zh-CN" altLang="en-US" dirty="0"/>
              <a:t>中除基本类型外的都是引用类型</a:t>
            </a:r>
            <a:endParaRPr lang="en-US" altLang="zh-CN" dirty="0"/>
          </a:p>
          <a:p>
            <a:pPr fontAlgn="base"/>
            <a:r>
              <a:rPr lang="zh-CN" altLang="en-US" dirty="0"/>
              <a:t>什么是数组？</a:t>
            </a:r>
            <a:endParaRPr lang="en-US" altLang="zh-CN" dirty="0"/>
          </a:p>
          <a:p>
            <a:pPr lvl="1" fontAlgn="base"/>
            <a:r>
              <a:rPr lang="en-US" altLang="zh-CN" dirty="0"/>
              <a:t>An array is a container object that holds a fixed number of values of a single type. The length of an array is established when the array is created.</a:t>
            </a:r>
          </a:p>
          <a:p>
            <a:pPr lvl="1" fontAlgn="base"/>
            <a:r>
              <a:rPr lang="zh-CN" altLang="zh-CN" dirty="0"/>
              <a:t>数组是一个容器对象，它包含固定数量的单一类型的值。数组的长度是在创建数组时确定的</a:t>
            </a:r>
            <a:endParaRPr lang="en-US" altLang="zh-CN" dirty="0"/>
          </a:p>
          <a:p>
            <a:pPr marL="342900" indent="-342900" fontAlgn="base">
              <a:buFontTx/>
              <a:buChar char="-"/>
            </a:pPr>
            <a:r>
              <a:rPr lang="zh-CN" altLang="en-US" sz="2000" dirty="0"/>
              <a:t>数组存储相同类型元素</a:t>
            </a:r>
            <a:endParaRPr lang="en-US" altLang="zh-CN" sz="2000" dirty="0"/>
          </a:p>
          <a:p>
            <a:pPr marL="342900" indent="-342900" fontAlgn="base">
              <a:buFontTx/>
              <a:buChar char="-"/>
            </a:pPr>
            <a:r>
              <a:rPr lang="zh-CN" altLang="en-US" sz="2000" dirty="0"/>
              <a:t>分配连续内存存储元素</a:t>
            </a:r>
            <a:endParaRPr lang="en-US" altLang="zh-CN" sz="2000" dirty="0"/>
          </a:p>
          <a:p>
            <a:pPr marL="342900" indent="-342900" fontAlgn="base">
              <a:buFontTx/>
              <a:buChar char="-"/>
            </a:pPr>
            <a:r>
              <a:rPr lang="zh-CN" altLang="en-US" sz="2000" dirty="0"/>
              <a:t>在创建时确定长度后，数组长度固定</a:t>
            </a:r>
            <a:endParaRPr lang="en-US" altLang="zh-CN" sz="2000" dirty="0"/>
          </a:p>
        </p:txBody>
      </p:sp>
      <p:pic>
        <p:nvPicPr>
          <p:cNvPr id="5" name="Picture 2" descr="Illustration of an array as 10 boxes numbered 0 through 9; an index of 0 indicates the first element in the array">
            <a:extLst>
              <a:ext uri="{FF2B5EF4-FFF2-40B4-BE49-F238E27FC236}">
                <a16:creationId xmlns:a16="http://schemas.microsoft.com/office/drawing/2014/main" id="{C0ACE28F-E28C-8641-A4C7-700A32E4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395" y="4810600"/>
            <a:ext cx="42545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55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A4EC-EE44-A641-8CCE-6CE9D695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Java中数组相关操作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7A301-BE3A-FD49-A6F3-F2AC468B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zh-CN" altLang="en-US" dirty="0"/>
              <a:t>如何创建数组</a:t>
            </a:r>
            <a:endParaRPr lang="en-US" altLang="zh-CN" dirty="0"/>
          </a:p>
          <a:p>
            <a:pPr marL="571500" indent="-571500"/>
            <a:r>
              <a:rPr lang="zh-CN" altLang="en-US" dirty="0"/>
              <a:t>如何初始化数组</a:t>
            </a:r>
            <a:endParaRPr lang="en-US" altLang="zh-CN" dirty="0"/>
          </a:p>
          <a:p>
            <a:pPr marL="571500" indent="-571500"/>
            <a:r>
              <a:rPr lang="zh-CN" altLang="en-US" dirty="0"/>
              <a:t>如何获取数组中某个位置的值</a:t>
            </a:r>
            <a:endParaRPr lang="en-US" altLang="zh-CN" dirty="0"/>
          </a:p>
          <a:p>
            <a:pPr marL="571500" indent="-571500"/>
            <a:r>
              <a:rPr lang="zh-CN" altLang="en-US" dirty="0"/>
              <a:t>如何获取数组长度</a:t>
            </a:r>
            <a:endParaRPr lang="en-US" altLang="zh-CN" dirty="0"/>
          </a:p>
          <a:p>
            <a:pPr marL="571500" indent="-571500"/>
            <a:r>
              <a:rPr lang="zh-CN" altLang="en-US" dirty="0"/>
              <a:t>如何遍历数组（难点）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2204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95AA0-D89C-CE27-EE77-B28DF0C3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附表：基本类型的默认值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6BE88D0A-E39C-7B19-2702-85E8C815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7126"/>
            <a:ext cx="3746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4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46AE-6DD8-BF43-A706-12FE34C78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字符串相关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D970-A299-4945-BEB5-F5C1E37E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String是引用类型</a:t>
            </a:r>
            <a:endParaRPr lang="en-US" dirty="0"/>
          </a:p>
          <a:p>
            <a:r>
              <a:rPr lang="en-US" dirty="0" err="1"/>
              <a:t>基本操作</a:t>
            </a:r>
            <a:endParaRPr lang="en-US" dirty="0"/>
          </a:p>
          <a:p>
            <a:pPr lvl="1"/>
            <a:r>
              <a:rPr lang="en-CN"/>
              <a:t>创建字符串</a:t>
            </a:r>
            <a:endParaRPr lang="en-US" dirty="0"/>
          </a:p>
          <a:p>
            <a:pPr lvl="1"/>
            <a:r>
              <a:rPr lang="en-US" dirty="0" err="1"/>
              <a:t>获取字符串长度</a:t>
            </a:r>
            <a:endParaRPr lang="en-US" dirty="0"/>
          </a:p>
          <a:p>
            <a:pPr lvl="1"/>
            <a:r>
              <a:rPr lang="en-CN"/>
              <a:t>获取特定位置字符</a:t>
            </a:r>
            <a:endParaRPr lang="en-US" dirty="0"/>
          </a:p>
          <a:p>
            <a:pPr lvl="1"/>
            <a:r>
              <a:rPr lang="en-CN"/>
              <a:t>字符串连接</a:t>
            </a:r>
            <a:endParaRPr lang="en-US" dirty="0"/>
          </a:p>
          <a:p>
            <a:pPr lvl="1"/>
            <a:r>
              <a:rPr lang="en-CN"/>
              <a:t>格式化字符串</a:t>
            </a:r>
            <a:endParaRPr lang="en-US" dirty="0"/>
          </a:p>
          <a:p>
            <a:pPr lvl="1"/>
            <a:r>
              <a:rPr lang="en-CN"/>
              <a:t>字符串与数字相互转化</a:t>
            </a:r>
            <a:endParaRPr lang="en-US" dirty="0"/>
          </a:p>
          <a:p>
            <a:pPr lvl="1"/>
            <a:r>
              <a:rPr lang="en-CN"/>
              <a:t>其他常见字符串操作函数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0512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D6B4F-B3FE-041C-1575-24DD1898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开始前的基本要求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57C17B-2981-8BD1-EAEB-E43BDBB81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一定要动手写代码，不要只是看和听！！！</a:t>
            </a:r>
            <a:endParaRPr kumimoji="1" lang="en-US" altLang="zh-CN" dirty="0"/>
          </a:p>
          <a:p>
            <a:r>
              <a:rPr kumimoji="1" lang="zh-CN" altLang="en-US" dirty="0"/>
              <a:t>代码不要有任何改动，请原封不动地抄写</a:t>
            </a:r>
            <a:endParaRPr kumimoji="1" lang="en-US" altLang="zh-CN" dirty="0"/>
          </a:p>
          <a:p>
            <a:r>
              <a:rPr kumimoji="1" lang="zh-CN" altLang="en-US" dirty="0"/>
              <a:t>一万行代码是一个坎</a:t>
            </a:r>
            <a:endParaRPr kumimoji="1" lang="en-US" altLang="zh-CN" dirty="0"/>
          </a:p>
          <a:p>
            <a:r>
              <a:rPr kumimoji="1" lang="zh-CN" altLang="en-US" dirty="0"/>
              <a:t>耐心，仔细</a:t>
            </a:r>
            <a:endParaRPr kumimoji="1" lang="en-US" altLang="zh-CN" dirty="0"/>
          </a:p>
          <a:p>
            <a:r>
              <a:rPr kumimoji="1" lang="zh-CN" altLang="en-US" dirty="0"/>
              <a:t>总结自己出现的错误和解决办法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730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0233-4299-3244-ADB5-2E583D33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699"/>
            <a:ext cx="10515600" cy="701731"/>
          </a:xfrm>
        </p:spPr>
        <p:txBody>
          <a:bodyPr/>
          <a:lstStyle/>
          <a:p>
            <a:r>
              <a:rPr lang="zh-CN" altLang="en-US" sz="4400" dirty="0"/>
              <a:t>第一个</a:t>
            </a:r>
            <a:r>
              <a:rPr lang="en-US" altLang="en-US" sz="4400" dirty="0"/>
              <a:t>Java</a:t>
            </a:r>
            <a:r>
              <a:rPr lang="zh-CN" altLang="en-US" sz="4400" dirty="0"/>
              <a:t>程序：如何打印</a:t>
            </a:r>
            <a:r>
              <a:rPr lang="en-US" altLang="en-US" sz="4400" dirty="0"/>
              <a:t>Hello World</a:t>
            </a:r>
            <a:endParaRPr lang="en-C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64026-4719-E14D-BA6A-D8741058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  <a:p>
            <a:r>
              <a:rPr lang="en-CN" dirty="0"/>
              <a:t>编程中最简单也是最实用的技巧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打印！！！</a:t>
            </a:r>
            <a:endParaRPr lang="en-US" altLang="zh-CN" dirty="0"/>
          </a:p>
          <a:p>
            <a:r>
              <a:rPr lang="en-US" altLang="zh-CN" dirty="0" err="1"/>
              <a:t>System.out.println</a:t>
            </a:r>
            <a:r>
              <a:rPr lang="en-US" altLang="zh-CN" dirty="0"/>
              <a:t> – IDEA</a:t>
            </a:r>
            <a:r>
              <a:rPr lang="zh-CN" altLang="en-US" dirty="0"/>
              <a:t>快捷键 </a:t>
            </a:r>
            <a:r>
              <a:rPr lang="en-US" altLang="zh-CN" dirty="0" err="1"/>
              <a:t>sout</a:t>
            </a:r>
            <a:endParaRPr lang="en-US" altLang="zh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330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CD03-0087-D549-8FEC-F496B446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870"/>
            <a:ext cx="10515600" cy="757130"/>
          </a:xfrm>
        </p:spPr>
        <p:txBody>
          <a:bodyPr/>
          <a:lstStyle/>
          <a:p>
            <a:pPr algn="ctr"/>
            <a:r>
              <a:rPr lang="en-CN" dirty="0"/>
              <a:t>Java中变量与数据类型</a:t>
            </a:r>
          </a:p>
        </p:txBody>
      </p:sp>
    </p:spTree>
    <p:extLst>
      <p:ext uri="{BB962C8B-B14F-4D97-AF65-F5344CB8AC3E}">
        <p14:creationId xmlns:p14="http://schemas.microsoft.com/office/powerpoint/2010/main" val="199869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3132-E3F8-C647-BA4C-4AC61F5B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变量与赋值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48720-1571-A54A-8D6F-0893397A9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变量</a:t>
            </a:r>
            <a:r>
              <a:rPr lang="zh-CN" altLang="en-US" dirty="0"/>
              <a:t>（</a:t>
            </a:r>
            <a:r>
              <a:rPr lang="en-US" altLang="zh-CN" dirty="0"/>
              <a:t>Variables</a:t>
            </a:r>
            <a:r>
              <a:rPr lang="zh-CN" altLang="en-US" dirty="0"/>
              <a:t>）：计算机语言中能存储计算结果或能表示值的抽象概念</a:t>
            </a:r>
            <a:endParaRPr lang="en-US" altLang="zh-CN" dirty="0"/>
          </a:p>
          <a:p>
            <a:r>
              <a:rPr lang="zh-CN" altLang="en-US" dirty="0"/>
              <a:t>直观理解：存储值，让我们用</a:t>
            </a:r>
            <a:endParaRPr lang="en-US" altLang="zh-CN" dirty="0"/>
          </a:p>
          <a:p>
            <a:r>
              <a:rPr lang="en-CN"/>
              <a:t>语法</a:t>
            </a:r>
            <a:r>
              <a:rPr lang="zh-CN" altLang="en-US" dirty="0"/>
              <a:t>：</a:t>
            </a:r>
            <a:r>
              <a:rPr lang="en-US" altLang="zh-CN" dirty="0"/>
              <a:t>&lt;</a:t>
            </a:r>
            <a:r>
              <a:rPr lang="zh-CN" altLang="en-US" dirty="0"/>
              <a:t>类型</a:t>
            </a:r>
            <a:r>
              <a:rPr lang="en-US" altLang="zh-CN" dirty="0"/>
              <a:t>&gt; </a:t>
            </a:r>
            <a:r>
              <a:rPr lang="zh-CN" altLang="en-US" dirty="0"/>
              <a:t>变量名 </a:t>
            </a:r>
            <a:r>
              <a:rPr lang="en-US" altLang="zh-CN" dirty="0"/>
              <a:t>=</a:t>
            </a:r>
            <a:r>
              <a:rPr lang="zh-CN" altLang="en-US" dirty="0"/>
              <a:t> 值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例子</a:t>
            </a:r>
            <a:endParaRPr lang="en-US" altLang="zh-CN" dirty="0"/>
          </a:p>
          <a:p>
            <a:pPr lvl="1"/>
            <a:r>
              <a:rPr lang="en-US" altLang="zh-CN" dirty="0"/>
              <a:t>int count = 3;</a:t>
            </a:r>
          </a:p>
          <a:p>
            <a:pPr lvl="1"/>
            <a:r>
              <a:rPr lang="en-US" altLang="zh-CN" dirty="0"/>
              <a:t>char </a:t>
            </a:r>
            <a:r>
              <a:rPr lang="en-US" altLang="zh-CN" dirty="0" err="1"/>
              <a:t>ch</a:t>
            </a:r>
            <a:r>
              <a:rPr lang="en-US" altLang="zh-CN" dirty="0"/>
              <a:t> = 'x';</a:t>
            </a:r>
          </a:p>
          <a:p>
            <a:pPr lvl="1"/>
            <a:r>
              <a:rPr lang="en-US" altLang="zh-CN" dirty="0" err="1"/>
              <a:t>boolean</a:t>
            </a:r>
            <a:r>
              <a:rPr lang="en-US" altLang="zh-CN" dirty="0"/>
              <a:t> </a:t>
            </a:r>
            <a:r>
              <a:rPr lang="en-US" altLang="zh-CN" dirty="0" err="1"/>
              <a:t>isUpdated</a:t>
            </a:r>
            <a:r>
              <a:rPr lang="en-US" altLang="zh-CN" dirty="0"/>
              <a:t> = true;</a:t>
            </a:r>
          </a:p>
          <a:p>
            <a:pPr lvl="1"/>
            <a:r>
              <a:rPr lang="en-US" altLang="zh-CN" dirty="0"/>
              <a:t>int[] </a:t>
            </a:r>
            <a:r>
              <a:rPr lang="en-US" altLang="zh-CN" dirty="0" err="1"/>
              <a:t>nums</a:t>
            </a:r>
            <a:r>
              <a:rPr lang="en-US" altLang="zh-CN" dirty="0"/>
              <a:t> =  new int[3];</a:t>
            </a:r>
          </a:p>
          <a:p>
            <a:pPr lvl="1" indent="0">
              <a:buNone/>
            </a:pP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190B69-6786-A98C-4655-8ED68A982F0C}"/>
              </a:ext>
            </a:extLst>
          </p:cNvPr>
          <p:cNvSpPr/>
          <p:nvPr/>
        </p:nvSpPr>
        <p:spPr>
          <a:xfrm>
            <a:off x="7146235" y="3167136"/>
            <a:ext cx="4353338" cy="3084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8EF897-952E-B205-23DB-95B2B9139BB5}"/>
              </a:ext>
            </a:extLst>
          </p:cNvPr>
          <p:cNvSpPr/>
          <p:nvPr/>
        </p:nvSpPr>
        <p:spPr>
          <a:xfrm>
            <a:off x="7295321" y="3607904"/>
            <a:ext cx="1848679" cy="2484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100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107881-93A8-B0E0-583C-7C04A1D50D55}"/>
              </a:ext>
            </a:extLst>
          </p:cNvPr>
          <p:cNvSpPr txBox="1"/>
          <p:nvPr/>
        </p:nvSpPr>
        <p:spPr>
          <a:xfrm>
            <a:off x="7235686" y="3167137"/>
            <a:ext cx="114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变量</a:t>
            </a:r>
            <a:r>
              <a:rPr kumimoji="1" lang="en-US" altLang="zh-CN" dirty="0"/>
              <a:t>a01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22A191-11A1-24CA-DFC6-F19FD6AF8B9F}"/>
              </a:ext>
            </a:extLst>
          </p:cNvPr>
          <p:cNvSpPr txBox="1"/>
          <p:nvPr/>
        </p:nvSpPr>
        <p:spPr>
          <a:xfrm>
            <a:off x="9293086" y="3846443"/>
            <a:ext cx="2060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变量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座位</a:t>
            </a:r>
            <a:endParaRPr kumimoji="1" lang="en-US" altLang="zh-CN" dirty="0"/>
          </a:p>
          <a:p>
            <a:r>
              <a:rPr kumimoji="1" lang="zh-CN" altLang="en-US" dirty="0"/>
              <a:t>变量名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座位号</a:t>
            </a:r>
            <a:endParaRPr kumimoji="1" lang="en-US" altLang="zh-CN" dirty="0"/>
          </a:p>
          <a:p>
            <a:r>
              <a:rPr kumimoji="1" lang="zh-CN" altLang="en-US" dirty="0"/>
              <a:t>值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坐着的人</a:t>
            </a:r>
          </a:p>
        </p:txBody>
      </p:sp>
    </p:spTree>
    <p:extLst>
      <p:ext uri="{BB962C8B-B14F-4D97-AF65-F5344CB8AC3E}">
        <p14:creationId xmlns:p14="http://schemas.microsoft.com/office/powerpoint/2010/main" val="85985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43A13-C4BC-5C5E-DB65-DD060DD4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变量命名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99A12-2DC0-2653-3904-3F1570870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变量名采取</a:t>
            </a:r>
            <a:r>
              <a:rPr kumimoji="1" lang="en-US" altLang="zh-CN" dirty="0" err="1"/>
              <a:t>LowerCamelCase</a:t>
            </a:r>
            <a:r>
              <a:rPr kumimoji="1" lang="zh-CN" altLang="en-US" dirty="0"/>
              <a:t>， 除第一个单词首字母小写外，其他单词首字母大写</a:t>
            </a:r>
            <a:endParaRPr kumimoji="1" lang="en-US" altLang="zh-CN" dirty="0"/>
          </a:p>
          <a:p>
            <a:r>
              <a:rPr kumimoji="1" lang="zh-CN" altLang="en-US" dirty="0"/>
              <a:t>一定要取有意义的名字</a:t>
            </a:r>
            <a:endParaRPr kumimoji="1" lang="en-US" altLang="zh-CN" dirty="0"/>
          </a:p>
          <a:p>
            <a:r>
              <a:rPr kumimoji="1" lang="zh-CN" altLang="en-US" dirty="0"/>
              <a:t>能用中文当变量名但不建议用</a:t>
            </a:r>
            <a:endParaRPr kumimoji="1" lang="en-US" altLang="zh-CN" dirty="0"/>
          </a:p>
          <a:p>
            <a:r>
              <a:rPr kumimoji="1" lang="zh-CN" altLang="en-US" dirty="0"/>
              <a:t>不能是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关键字（以后再说）</a:t>
            </a:r>
            <a:endParaRPr kumimoji="1" lang="en-US" altLang="zh-CN" dirty="0"/>
          </a:p>
          <a:p>
            <a:pPr indent="0">
              <a:buNone/>
            </a:pPr>
            <a:r>
              <a:rPr kumimoji="1" lang="en-US" altLang="zh-CN" sz="2000" dirty="0">
                <a:hlinkClick r:id="rId2"/>
              </a:rPr>
              <a:t>https://docs.oracle.com/javase/specs/jls/se8/html/jls-3.html#jls-3.9</a:t>
            </a:r>
            <a:endParaRPr kumimoji="1" lang="en-US" altLang="zh-CN" sz="2000" dirty="0"/>
          </a:p>
          <a:p>
            <a:pPr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481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9EFF9-A2DB-B35C-7283-F40CD52C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22" y="927036"/>
            <a:ext cx="8867862" cy="3416320"/>
          </a:xfrm>
        </p:spPr>
        <p:txBody>
          <a:bodyPr/>
          <a:lstStyle/>
          <a:p>
            <a:r>
              <a:rPr kumimoji="1" lang="zh-CN" altLang="en-US" dirty="0"/>
              <a:t>切记：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1.</a:t>
            </a:r>
            <a:r>
              <a:rPr kumimoji="1" lang="zh-CN" altLang="en-US" dirty="0"/>
              <a:t> 变量一定要声明才能用</a:t>
            </a:r>
            <a:br>
              <a:rPr kumimoji="1" lang="en-US" altLang="zh-CN" dirty="0"/>
            </a:br>
            <a:r>
              <a:rPr kumimoji="1" lang="en-US" altLang="zh-CN" dirty="0"/>
              <a:t>2.</a:t>
            </a:r>
            <a:r>
              <a:rPr kumimoji="1" lang="zh-CN" altLang="en-US" dirty="0"/>
              <a:t> 变量的名字不能重复</a:t>
            </a:r>
            <a:br>
              <a:rPr kumimoji="1"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983928"/>
      </p:ext>
    </p:extLst>
  </p:cSld>
  <p:clrMapOvr>
    <a:masterClrMapping/>
  </p:clrMapOvr>
</p:sld>
</file>

<file path=ppt/theme/theme1.xml><?xml version="1.0" encoding="utf-8"?>
<a:theme xmlns:a="http://schemas.openxmlformats.org/drawingml/2006/main" name="饥人谷2020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饥人谷2020" id="{9EA43CC4-F49E-4AFB-A232-7BBA7D9D7755}" vid="{63A6EB6F-AC6E-43AB-B8C5-02C8C8D42495}"/>
    </a:ext>
  </a:extLst>
</a:theme>
</file>

<file path=ppt/theme/theme2.xml><?xml version="1.0" encoding="utf-8"?>
<a:theme xmlns:a="http://schemas.openxmlformats.org/drawingml/2006/main" name="饥人谷2019浅色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0000"/>
      </a:hlink>
      <a:folHlink>
        <a:srgbClr val="FF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vaScript 入门.pptx" id="{B812C777-9E68-4F43-B758-EBA532ADB484}" vid="{D326234F-4341-4D06-8CC1-2D740558C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饥人谷2020</Template>
  <TotalTime>35016</TotalTime>
  <Words>1549</Words>
  <Application>Microsoft Macintosh PowerPoint</Application>
  <PresentationFormat>宽屏</PresentationFormat>
  <Paragraphs>227</Paragraphs>
  <Slides>39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等线</vt:lpstr>
      <vt:lpstr>思源黑体</vt:lpstr>
      <vt:lpstr>Microsoft YaHei</vt:lpstr>
      <vt:lpstr>Microsoft YaHei</vt:lpstr>
      <vt:lpstr>Arial</vt:lpstr>
      <vt:lpstr>Calibri</vt:lpstr>
      <vt:lpstr>Consolas</vt:lpstr>
      <vt:lpstr>Wingdings</vt:lpstr>
      <vt:lpstr>饥人谷2020</vt:lpstr>
      <vt:lpstr>饥人谷2019浅色主题​​</vt:lpstr>
      <vt:lpstr> Java 基础入门</vt:lpstr>
      <vt:lpstr>前置知识：搜索引擎选择</vt:lpstr>
      <vt:lpstr>如何快速安装Java开发环境</vt:lpstr>
      <vt:lpstr>开始前的基本要求</vt:lpstr>
      <vt:lpstr>第一个Java程序：如何打印Hello World</vt:lpstr>
      <vt:lpstr>Java中变量与数据类型</vt:lpstr>
      <vt:lpstr>变量与赋值</vt:lpstr>
      <vt:lpstr>变量命名</vt:lpstr>
      <vt:lpstr>切记：  1. 变量一定要声明才能用 2. 变量的名字不能重复 </vt:lpstr>
      <vt:lpstr>Java中的数据类型分类</vt:lpstr>
      <vt:lpstr>Java中的数据类型 - 基本类型 </vt:lpstr>
      <vt:lpstr>整数型（byte，short，int，long）</vt:lpstr>
      <vt:lpstr>浮点型（float，double）</vt:lpstr>
      <vt:lpstr>字符类型（char）</vt:lpstr>
      <vt:lpstr>布尔类型（boolean）</vt:lpstr>
      <vt:lpstr>Java中的运算符</vt:lpstr>
      <vt:lpstr>运算符</vt:lpstr>
      <vt:lpstr>赋值运算符Assignment Operator</vt:lpstr>
      <vt:lpstr>算术运算符Arithmetic Operator</vt:lpstr>
      <vt:lpstr>一元运算符Unary Operator</vt:lpstr>
      <vt:lpstr>++i与i++</vt:lpstr>
      <vt:lpstr>关系运算符</vt:lpstr>
      <vt:lpstr>条件运算符</vt:lpstr>
      <vt:lpstr>[困难] 位运算符和移位运算符</vt:lpstr>
      <vt:lpstr>控制语句</vt:lpstr>
      <vt:lpstr>表达式，语句和代码块</vt:lpstr>
      <vt:lpstr>决策语句（条件语句）- if</vt:lpstr>
      <vt:lpstr>决策语句（条件语句）- if</vt:lpstr>
      <vt:lpstr>决策语句（条件语句）- switch</vt:lpstr>
      <vt:lpstr>循环语句</vt:lpstr>
      <vt:lpstr>分支语句</vt:lpstr>
      <vt:lpstr>方法（函数）编写入门</vt:lpstr>
      <vt:lpstr>如何写方法</vt:lpstr>
      <vt:lpstr>如何调用方法</vt:lpstr>
      <vt:lpstr>形式参数与实际参数</vt:lpstr>
      <vt:lpstr>数组</vt:lpstr>
      <vt:lpstr>Java中数组相关操作</vt:lpstr>
      <vt:lpstr>附表：基本类型的默认值</vt:lpstr>
      <vt:lpstr>字符串相关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蓝色PPT</dc:title>
  <dc:creator>方 方</dc:creator>
  <cp:lastModifiedBy>C8160</cp:lastModifiedBy>
  <cp:revision>108</cp:revision>
  <dcterms:created xsi:type="dcterms:W3CDTF">2021-12-14T08:53:33Z</dcterms:created>
  <dcterms:modified xsi:type="dcterms:W3CDTF">2023-01-26T14:11:02Z</dcterms:modified>
</cp:coreProperties>
</file>